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86" r:id="rId5"/>
    <p:sldId id="265" r:id="rId6"/>
    <p:sldId id="263" r:id="rId7"/>
    <p:sldId id="267" r:id="rId8"/>
    <p:sldId id="266" r:id="rId9"/>
    <p:sldId id="291" r:id="rId10"/>
    <p:sldId id="264" r:id="rId11"/>
    <p:sldId id="273" r:id="rId12"/>
    <p:sldId id="268" r:id="rId13"/>
    <p:sldId id="269" r:id="rId14"/>
    <p:sldId id="274" r:id="rId15"/>
    <p:sldId id="276" r:id="rId16"/>
    <p:sldId id="277" r:id="rId17"/>
    <p:sldId id="278" r:id="rId18"/>
    <p:sldId id="279" r:id="rId19"/>
    <p:sldId id="275" r:id="rId20"/>
    <p:sldId id="280" r:id="rId21"/>
    <p:sldId id="283" r:id="rId22"/>
    <p:sldId id="285" r:id="rId23"/>
    <p:sldId id="292" r:id="rId24"/>
    <p:sldId id="281" r:id="rId25"/>
    <p:sldId id="282" r:id="rId26"/>
    <p:sldId id="287" r:id="rId27"/>
    <p:sldId id="288" r:id="rId28"/>
    <p:sldId id="289" r:id="rId29"/>
    <p:sldId id="290" r:id="rId30"/>
    <p:sldId id="293" r:id="rId31"/>
    <p:sldId id="271" r:id="rId32"/>
    <p:sldId id="272" r:id="rId33"/>
    <p:sldId id="260"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211"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014761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063301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551050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872375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F91D6A-22DF-4B6D-8D59-9A8B46532CE8}" type="datetimeFigureOut">
              <a:rPr lang="en-US" smtClean="0"/>
              <a:t>7/8/2023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2219196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8F91D6A-22DF-4B6D-8D59-9A8B46532CE8}" type="datetimeFigureOut">
              <a:rPr lang="en-US" smtClean="0"/>
              <a:t>7/8/2023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692736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8F91D6A-22DF-4B6D-8D59-9A8B46532CE8}" type="datetimeFigureOut">
              <a:rPr lang="en-US" smtClean="0"/>
              <a:t>7/8/2023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1626679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8F91D6A-22DF-4B6D-8D59-9A8B46532CE8}" type="datetimeFigureOut">
              <a:rPr lang="en-US" smtClean="0"/>
              <a:t>7/8/2023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1094352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F91D6A-22DF-4B6D-8D59-9A8B46532CE8}" type="datetimeFigureOut">
              <a:rPr lang="en-US" smtClean="0"/>
              <a:t>7/8/2023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1773027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8F91D6A-22DF-4B6D-8D59-9A8B46532CE8}" type="datetimeFigureOut">
              <a:rPr lang="en-US" smtClean="0"/>
              <a:t>7/8/2023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704111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8F91D6A-22DF-4B6D-8D59-9A8B46532CE8}" type="datetimeFigureOut">
              <a:rPr lang="en-US" smtClean="0"/>
              <a:t>7/8/2023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223513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91D6A-22DF-4B6D-8D59-9A8B46532CE8}" type="datetimeFigureOut">
              <a:rPr lang="en-US" smtClean="0"/>
              <a:t>7/8/2023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539B1C-79AA-41AE-ACC2-613B62F8084B}" type="slidenum">
              <a:rPr lang="en-US" smtClean="0"/>
              <a:t>‹#›</a:t>
            </a:fld>
            <a:endParaRPr lang="en-US"/>
          </a:p>
        </p:txBody>
      </p:sp>
    </p:spTree>
    <p:extLst>
      <p:ext uri="{BB962C8B-B14F-4D97-AF65-F5344CB8AC3E}">
        <p14:creationId xmlns:p14="http://schemas.microsoft.com/office/powerpoint/2010/main" val="3736680312"/>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bird&#10;&#10;Description automatically generated">
            <a:extLst>
              <a:ext uri="{FF2B5EF4-FFF2-40B4-BE49-F238E27FC236}">
                <a16:creationId xmlns:a16="http://schemas.microsoft.com/office/drawing/2014/main" id="{EA0821E4-99B1-A80A-EF11-D47108DB7C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3115" y="779932"/>
            <a:ext cx="3325761" cy="3325761"/>
          </a:xfrm>
          <a:prstGeom prst="rect">
            <a:avLst/>
          </a:prstGeom>
        </p:spPr>
      </p:pic>
      <p:sp>
        <p:nvSpPr>
          <p:cNvPr id="6" name="TextBox 5">
            <a:extLst>
              <a:ext uri="{FF2B5EF4-FFF2-40B4-BE49-F238E27FC236}">
                <a16:creationId xmlns:a16="http://schemas.microsoft.com/office/drawing/2014/main" id="{2E6D3B82-08F8-EC9F-04E4-BA4688312261}"/>
              </a:ext>
            </a:extLst>
          </p:cNvPr>
          <p:cNvSpPr txBox="1"/>
          <p:nvPr/>
        </p:nvSpPr>
        <p:spPr>
          <a:xfrm>
            <a:off x="3297217" y="4361560"/>
            <a:ext cx="5597566" cy="1015663"/>
          </a:xfrm>
          <a:prstGeom prst="rect">
            <a:avLst/>
          </a:prstGeom>
          <a:noFill/>
        </p:spPr>
        <p:txBody>
          <a:bodyPr wrap="square" rtlCol="0">
            <a:spAutoFit/>
          </a:bodyPr>
          <a:lstStyle/>
          <a:p>
            <a:r>
              <a:rPr lang="en-US" sz="6000" dirty="0"/>
              <a:t>Go Fun Go &amp; Run</a:t>
            </a:r>
          </a:p>
        </p:txBody>
      </p:sp>
      <p:sp>
        <p:nvSpPr>
          <p:cNvPr id="2" name="TextBox 1">
            <a:extLst>
              <a:ext uri="{FF2B5EF4-FFF2-40B4-BE49-F238E27FC236}">
                <a16:creationId xmlns:a16="http://schemas.microsoft.com/office/drawing/2014/main" id="{F9E5565E-5769-76CD-33DC-43AEAE62ECE4}"/>
              </a:ext>
            </a:extLst>
          </p:cNvPr>
          <p:cNvSpPr txBox="1"/>
          <p:nvPr/>
        </p:nvSpPr>
        <p:spPr>
          <a:xfrm>
            <a:off x="5190436" y="5481041"/>
            <a:ext cx="1811122" cy="400110"/>
          </a:xfrm>
          <a:prstGeom prst="rect">
            <a:avLst/>
          </a:prstGeom>
          <a:noFill/>
        </p:spPr>
        <p:txBody>
          <a:bodyPr wrap="square" rtlCol="0">
            <a:spAutoFit/>
          </a:bodyPr>
          <a:lstStyle/>
          <a:p>
            <a:r>
              <a:rPr lang="en-US" sz="2000" dirty="0"/>
              <a:t>Dr. </a:t>
            </a:r>
            <a:r>
              <a:rPr lang="en-US" sz="2000" dirty="0" err="1"/>
              <a:t>Rasha</a:t>
            </a:r>
            <a:r>
              <a:rPr lang="en-US" sz="2000" dirty="0"/>
              <a:t> </a:t>
            </a:r>
            <a:r>
              <a:rPr lang="en-US" sz="2000" dirty="0" err="1">
                <a:effectLst/>
                <a:latin typeface="Times New Roman" panose="02020603050405020304" pitchFamily="18" charset="0"/>
                <a:ea typeface="Times New Roman" panose="02020603050405020304" pitchFamily="18" charset="0"/>
              </a:rPr>
              <a:t>Stohy</a:t>
            </a:r>
            <a:r>
              <a:rPr lang="en-US" sz="2000" dirty="0">
                <a:effectLst/>
                <a:latin typeface="Times New Roman" panose="02020603050405020304" pitchFamily="18" charset="0"/>
                <a:ea typeface="Times New Roman" panose="02020603050405020304" pitchFamily="18" charset="0"/>
              </a:rPr>
              <a:t> </a:t>
            </a:r>
            <a:endParaRPr lang="en-US" sz="2000" dirty="0"/>
          </a:p>
        </p:txBody>
      </p:sp>
      <p:sp>
        <p:nvSpPr>
          <p:cNvPr id="3" name="TextBox 2">
            <a:extLst>
              <a:ext uri="{FF2B5EF4-FFF2-40B4-BE49-F238E27FC236}">
                <a16:creationId xmlns:a16="http://schemas.microsoft.com/office/drawing/2014/main" id="{D3FA717D-81AB-87E1-AA8F-9073B1DCA39A}"/>
              </a:ext>
            </a:extLst>
          </p:cNvPr>
          <p:cNvSpPr txBox="1"/>
          <p:nvPr/>
        </p:nvSpPr>
        <p:spPr>
          <a:xfrm>
            <a:off x="4882944" y="5881151"/>
            <a:ext cx="2426102" cy="400110"/>
          </a:xfrm>
          <a:prstGeom prst="rect">
            <a:avLst/>
          </a:prstGeom>
          <a:noFill/>
        </p:spPr>
        <p:txBody>
          <a:bodyPr wrap="square" rtlCol="0">
            <a:spAutoFit/>
          </a:bodyPr>
          <a:lstStyle/>
          <a:p>
            <a:r>
              <a:rPr lang="en-US" sz="2000" dirty="0"/>
              <a:t>Eng. Rana </a:t>
            </a:r>
            <a:r>
              <a:rPr lang="en-US" sz="2000" dirty="0">
                <a:effectLst/>
                <a:latin typeface="Times New Roman" panose="02020603050405020304" pitchFamily="18" charset="0"/>
                <a:ea typeface="Times New Roman" panose="02020603050405020304" pitchFamily="18" charset="0"/>
              </a:rPr>
              <a:t>Mohamed</a:t>
            </a:r>
            <a:endParaRPr lang="en-US" sz="2000" dirty="0"/>
          </a:p>
        </p:txBody>
      </p:sp>
      <p:cxnSp>
        <p:nvCxnSpPr>
          <p:cNvPr id="7" name="Straight Connector 6">
            <a:extLst>
              <a:ext uri="{FF2B5EF4-FFF2-40B4-BE49-F238E27FC236}">
                <a16:creationId xmlns:a16="http://schemas.microsoft.com/office/drawing/2014/main" id="{CB010102-2393-1F84-15D1-B84756CB8BF4}"/>
              </a:ext>
            </a:extLst>
          </p:cNvPr>
          <p:cNvCxnSpPr/>
          <p:nvPr/>
        </p:nvCxnSpPr>
        <p:spPr>
          <a:xfrm>
            <a:off x="2234045" y="5377223"/>
            <a:ext cx="809451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6343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0BF0B5A-A693-99FF-BE66-5894CE84C33F}"/>
              </a:ext>
            </a:extLst>
          </p:cNvPr>
          <p:cNvSpPr txBox="1"/>
          <p:nvPr/>
        </p:nvSpPr>
        <p:spPr>
          <a:xfrm>
            <a:off x="4141715" y="0"/>
            <a:ext cx="3908570" cy="1015663"/>
          </a:xfrm>
          <a:prstGeom prst="rect">
            <a:avLst/>
          </a:prstGeom>
          <a:noFill/>
        </p:spPr>
        <p:txBody>
          <a:bodyPr wrap="square" rtlCol="0">
            <a:spAutoFit/>
          </a:bodyPr>
          <a:lstStyle/>
          <a:p>
            <a:r>
              <a:rPr lang="en-US" sz="6000" dirty="0"/>
              <a:t>Profile Page</a:t>
            </a:r>
          </a:p>
        </p:txBody>
      </p:sp>
      <p:sp>
        <p:nvSpPr>
          <p:cNvPr id="9" name="!!TextBox 8">
            <a:extLst>
              <a:ext uri="{FF2B5EF4-FFF2-40B4-BE49-F238E27FC236}">
                <a16:creationId xmlns:a16="http://schemas.microsoft.com/office/drawing/2014/main" id="{3F2675A5-EB78-16E6-9627-A79CCC583EBA}"/>
              </a:ext>
            </a:extLst>
          </p:cNvPr>
          <p:cNvSpPr txBox="1"/>
          <p:nvPr/>
        </p:nvSpPr>
        <p:spPr>
          <a:xfrm>
            <a:off x="403733" y="1548154"/>
            <a:ext cx="3977640" cy="4154984"/>
          </a:xfrm>
          <a:prstGeom prst="rect">
            <a:avLst/>
          </a:prstGeom>
          <a:noFill/>
        </p:spPr>
        <p:txBody>
          <a:bodyPr wrap="square" rtlCol="0">
            <a:spAutoFit/>
          </a:bodyPr>
          <a:lstStyle/>
          <a:p>
            <a:pPr algn="just"/>
            <a:r>
              <a:rPr lang="en-US" sz="2400" dirty="0"/>
              <a:t>In the profile page we have two sections on the left we have the user avatar and he can upload any photo he likes, and the main buttons in the profile page. According to the left button activated the content on the right side is changed. In the profile we can Change the main data that you entered in the sign up.</a:t>
            </a:r>
          </a:p>
        </p:txBody>
      </p:sp>
      <p:pic>
        <p:nvPicPr>
          <p:cNvPr id="2" name="Picture 1" descr="A picture containing bird&#10;&#10;Description automatically generated">
            <a:extLst>
              <a:ext uri="{FF2B5EF4-FFF2-40B4-BE49-F238E27FC236}">
                <a16:creationId xmlns:a16="http://schemas.microsoft.com/office/drawing/2014/main" id="{FE6EFA14-9652-849C-F182-BD770D0FB9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3" name="!!Picture 2">
            <a:extLst>
              <a:ext uri="{FF2B5EF4-FFF2-40B4-BE49-F238E27FC236}">
                <a16:creationId xmlns:a16="http://schemas.microsoft.com/office/drawing/2014/main" id="{08E7A7D6-0D35-D3EC-DE79-B04ED1B763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14469" y="1801416"/>
            <a:ext cx="6973798" cy="3454349"/>
          </a:xfrm>
          <a:prstGeom prst="rect">
            <a:avLst/>
          </a:prstGeom>
        </p:spPr>
      </p:pic>
    </p:spTree>
    <p:extLst>
      <p:ext uri="{BB962C8B-B14F-4D97-AF65-F5344CB8AC3E}">
        <p14:creationId xmlns:p14="http://schemas.microsoft.com/office/powerpoint/2010/main" val="194831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52912-C29E-DCB4-EDD4-F85E03B4AB38}"/>
              </a:ext>
            </a:extLst>
          </p:cNvPr>
          <p:cNvSpPr>
            <a:spLocks noGrp="1"/>
          </p:cNvSpPr>
          <p:nvPr>
            <p:ph type="ctrTitle"/>
          </p:nvPr>
        </p:nvSpPr>
        <p:spPr>
          <a:xfrm>
            <a:off x="1695449" y="-342900"/>
            <a:ext cx="8801101" cy="1225982"/>
          </a:xfrm>
        </p:spPr>
        <p:txBody>
          <a:bodyPr>
            <a:noAutofit/>
          </a:bodyPr>
          <a:lstStyle/>
          <a:p>
            <a:r>
              <a:rPr lang="en-US" sz="4000" b="1" dirty="0"/>
              <a:t>Change Password and photo in Profile</a:t>
            </a:r>
          </a:p>
        </p:txBody>
      </p:sp>
      <p:sp>
        <p:nvSpPr>
          <p:cNvPr id="3" name="!!TextBox 8">
            <a:extLst>
              <a:ext uri="{FF2B5EF4-FFF2-40B4-BE49-F238E27FC236}">
                <a16:creationId xmlns:a16="http://schemas.microsoft.com/office/drawing/2014/main" id="{A09C5703-6B49-078C-7A4A-FB0CE7AEAAF2}"/>
              </a:ext>
            </a:extLst>
          </p:cNvPr>
          <p:cNvSpPr>
            <a:spLocks noGrp="1"/>
          </p:cNvSpPr>
          <p:nvPr>
            <p:ph type="subTitle" idx="1"/>
          </p:nvPr>
        </p:nvSpPr>
        <p:spPr>
          <a:xfrm>
            <a:off x="412172" y="1378382"/>
            <a:ext cx="3463636" cy="4450918"/>
          </a:xfrm>
        </p:spPr>
        <p:txBody>
          <a:bodyPr/>
          <a:lstStyle/>
          <a:p>
            <a:pPr marL="342900" indent="-342900" algn="just">
              <a:buFont typeface="Arial" panose="020B0604020202020204" pitchFamily="34" charset="0"/>
              <a:buChar char="•"/>
            </a:pPr>
            <a:r>
              <a:rPr lang="en-US" dirty="0"/>
              <a:t>Here the user can change his password by writing the old password , check it and then entering the new password.</a:t>
            </a:r>
          </a:p>
          <a:p>
            <a:pPr marL="342900" indent="-342900" algn="just">
              <a:buFont typeface="Arial" panose="020B0604020202020204" pitchFamily="34" charset="0"/>
              <a:buChar char="•"/>
            </a:pPr>
            <a:endParaRPr lang="en-US" dirty="0"/>
          </a:p>
          <a:p>
            <a:pPr marL="342900" indent="-342900" algn="just">
              <a:buFont typeface="Arial" panose="020B0604020202020204" pitchFamily="34" charset="0"/>
              <a:buChar char="•"/>
            </a:pPr>
            <a:r>
              <a:rPr lang="en-US" dirty="0"/>
              <a:t>He can also add a profile picture by clicking on the camera icon and choosing the picture he wants</a:t>
            </a:r>
          </a:p>
        </p:txBody>
      </p:sp>
      <p:pic>
        <p:nvPicPr>
          <p:cNvPr id="4" name="Picture 3" descr="A picture containing bird&#10;&#10;Description automatically generated">
            <a:extLst>
              <a:ext uri="{FF2B5EF4-FFF2-40B4-BE49-F238E27FC236}">
                <a16:creationId xmlns:a16="http://schemas.microsoft.com/office/drawing/2014/main" id="{5D7FD020-DE32-2C1F-AE5B-B2746EA400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2">
            <a:extLst>
              <a:ext uri="{FF2B5EF4-FFF2-40B4-BE49-F238E27FC236}">
                <a16:creationId xmlns:a16="http://schemas.microsoft.com/office/drawing/2014/main" id="{62DAE0AF-4790-1EA3-5582-185906EF014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4272740" y="1525865"/>
            <a:ext cx="7314953" cy="3626237"/>
          </a:xfrm>
          <a:prstGeom prst="rect">
            <a:avLst/>
          </a:prstGeom>
          <a:noFill/>
          <a:ln>
            <a:noFill/>
          </a:ln>
        </p:spPr>
      </p:pic>
    </p:spTree>
    <p:extLst>
      <p:ext uri="{BB962C8B-B14F-4D97-AF65-F5344CB8AC3E}">
        <p14:creationId xmlns:p14="http://schemas.microsoft.com/office/powerpoint/2010/main" val="24516258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0177B-3BDC-03F4-E98B-46521D8A0EE3}"/>
              </a:ext>
            </a:extLst>
          </p:cNvPr>
          <p:cNvSpPr>
            <a:spLocks noGrp="1"/>
          </p:cNvSpPr>
          <p:nvPr>
            <p:ph type="ctrTitle"/>
          </p:nvPr>
        </p:nvSpPr>
        <p:spPr>
          <a:xfrm>
            <a:off x="2992581" y="-45243"/>
            <a:ext cx="6206836" cy="1080510"/>
          </a:xfrm>
        </p:spPr>
        <p:txBody>
          <a:bodyPr/>
          <a:lstStyle/>
          <a:p>
            <a:r>
              <a:rPr lang="en-US" b="1" dirty="0"/>
              <a:t>Hangout Page</a:t>
            </a:r>
          </a:p>
        </p:txBody>
      </p:sp>
      <p:sp>
        <p:nvSpPr>
          <p:cNvPr id="3" name="Subtitle 2">
            <a:extLst>
              <a:ext uri="{FF2B5EF4-FFF2-40B4-BE49-F238E27FC236}">
                <a16:creationId xmlns:a16="http://schemas.microsoft.com/office/drawing/2014/main" id="{995D02C1-44D4-92FD-E3C9-1620C6379EC7}"/>
              </a:ext>
            </a:extLst>
          </p:cNvPr>
          <p:cNvSpPr>
            <a:spLocks noGrp="1"/>
          </p:cNvSpPr>
          <p:nvPr>
            <p:ph type="subTitle" idx="1"/>
          </p:nvPr>
        </p:nvSpPr>
        <p:spPr>
          <a:xfrm>
            <a:off x="2041811" y="1041689"/>
            <a:ext cx="8108375" cy="1080510"/>
          </a:xfrm>
        </p:spPr>
        <p:txBody>
          <a:bodyPr>
            <a:normAutofit fontScale="77500" lnSpcReduction="20000"/>
          </a:bodyPr>
          <a:lstStyle/>
          <a:p>
            <a:pPr algn="just">
              <a:lnSpc>
                <a:spcPct val="115000"/>
              </a:lnSpc>
              <a:spcAft>
                <a:spcPts val="1000"/>
              </a:spcAft>
            </a:pPr>
            <a:r>
              <a:rPr lang="en-US" dirty="0"/>
              <a:t>The Entertainment time Page is the page where the user chooses his Cost for every place, Location, and activities. From the user choices the Cards of the places are changing. The More button is Showing more details about the place.</a:t>
            </a:r>
          </a:p>
        </p:txBody>
      </p:sp>
      <p:pic>
        <p:nvPicPr>
          <p:cNvPr id="4" name="Picture 3" descr="A picture containing bird&#10;&#10;Description automatically generated">
            <a:extLst>
              <a:ext uri="{FF2B5EF4-FFF2-40B4-BE49-F238E27FC236}">
                <a16:creationId xmlns:a16="http://schemas.microsoft.com/office/drawing/2014/main" id="{D84F6C89-B9F1-0397-79BB-6E76FB5ABB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2">
            <a:extLst>
              <a:ext uri="{FF2B5EF4-FFF2-40B4-BE49-F238E27FC236}">
                <a16:creationId xmlns:a16="http://schemas.microsoft.com/office/drawing/2014/main" id="{EC02A319-4AE7-D783-326F-4B2D76472B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1811" y="2128621"/>
            <a:ext cx="8333507" cy="3898922"/>
          </a:xfrm>
          <a:prstGeom prst="rect">
            <a:avLst/>
          </a:prstGeom>
        </p:spPr>
      </p:pic>
    </p:spTree>
    <p:extLst>
      <p:ext uri="{BB962C8B-B14F-4D97-AF65-F5344CB8AC3E}">
        <p14:creationId xmlns:p14="http://schemas.microsoft.com/office/powerpoint/2010/main" val="24944883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FD67359-F493-3723-9231-3F74DB2A4D04}"/>
              </a:ext>
            </a:extLst>
          </p:cNvPr>
          <p:cNvPicPr>
            <a:picLocks noChangeAspect="1"/>
          </p:cNvPicPr>
          <p:nvPr/>
        </p:nvPicPr>
        <p:blipFill>
          <a:blip r:embed="rId2"/>
          <a:stretch>
            <a:fillRect/>
          </a:stretch>
        </p:blipFill>
        <p:spPr>
          <a:xfrm>
            <a:off x="7985056" y="3771062"/>
            <a:ext cx="3436918" cy="2453853"/>
          </a:xfrm>
          <a:prstGeom prst="rect">
            <a:avLst/>
          </a:prstGeom>
        </p:spPr>
      </p:pic>
      <p:sp>
        <p:nvSpPr>
          <p:cNvPr id="2" name="Title 1">
            <a:extLst>
              <a:ext uri="{FF2B5EF4-FFF2-40B4-BE49-F238E27FC236}">
                <a16:creationId xmlns:a16="http://schemas.microsoft.com/office/drawing/2014/main" id="{41180AEC-35FE-99E4-0278-ADC06E332FA7}"/>
              </a:ext>
            </a:extLst>
          </p:cNvPr>
          <p:cNvSpPr>
            <a:spLocks noGrp="1"/>
          </p:cNvSpPr>
          <p:nvPr>
            <p:ph type="ctrTitle"/>
          </p:nvPr>
        </p:nvSpPr>
        <p:spPr>
          <a:xfrm>
            <a:off x="1584613" y="-248083"/>
            <a:ext cx="9022773" cy="1194810"/>
          </a:xfrm>
        </p:spPr>
        <p:txBody>
          <a:bodyPr>
            <a:normAutofit fontScale="90000"/>
          </a:bodyPr>
          <a:lstStyle/>
          <a:p>
            <a:r>
              <a:rPr lang="en-US" b="1" dirty="0"/>
              <a:t>Budget and Filters in Hangout</a:t>
            </a:r>
          </a:p>
        </p:txBody>
      </p:sp>
      <p:sp>
        <p:nvSpPr>
          <p:cNvPr id="11" name="Subtitle 10">
            <a:extLst>
              <a:ext uri="{FF2B5EF4-FFF2-40B4-BE49-F238E27FC236}">
                <a16:creationId xmlns:a16="http://schemas.microsoft.com/office/drawing/2014/main" id="{9B6BC612-FFB7-B945-AC1E-EA9AADA65ABE}"/>
              </a:ext>
            </a:extLst>
          </p:cNvPr>
          <p:cNvSpPr>
            <a:spLocks noGrp="1"/>
          </p:cNvSpPr>
          <p:nvPr>
            <p:ph type="subTitle" idx="1"/>
          </p:nvPr>
        </p:nvSpPr>
        <p:spPr>
          <a:xfrm>
            <a:off x="266211" y="1057556"/>
            <a:ext cx="3775364" cy="5274663"/>
          </a:xfrm>
        </p:spPr>
        <p:txBody>
          <a:bodyPr/>
          <a:lstStyle/>
          <a:p>
            <a:pPr algn="just"/>
            <a:r>
              <a:rPr lang="en-US" dirty="0"/>
              <a:t>Here are some filters that help the user to get the most suitable place according to his choices, such as specifying the area in which he wants to go out, or according to the least and most average</a:t>
            </a:r>
            <a:endParaRPr lang="ar-EG" dirty="0"/>
          </a:p>
          <a:p>
            <a:pPr algn="just"/>
            <a:endParaRPr lang="ar-EG" dirty="0"/>
          </a:p>
          <a:p>
            <a:pPr algn="just"/>
            <a:endParaRPr lang="ar-EG" dirty="0"/>
          </a:p>
          <a:p>
            <a:pPr algn="just"/>
            <a:r>
              <a:rPr lang="en-US" dirty="0"/>
              <a:t>Here are filters that depend on the user's choices for the appropriate category or budget</a:t>
            </a:r>
            <a:endParaRPr lang="ar-EG" dirty="0"/>
          </a:p>
          <a:p>
            <a:pPr algn="just"/>
            <a:endParaRPr lang="en-US" dirty="0"/>
          </a:p>
        </p:txBody>
      </p:sp>
      <p:pic>
        <p:nvPicPr>
          <p:cNvPr id="8" name="Picture 7">
            <a:extLst>
              <a:ext uri="{FF2B5EF4-FFF2-40B4-BE49-F238E27FC236}">
                <a16:creationId xmlns:a16="http://schemas.microsoft.com/office/drawing/2014/main" id="{A9AF5698-092B-44C3-9ED2-D82A9CEB67BB}"/>
              </a:ext>
            </a:extLst>
          </p:cNvPr>
          <p:cNvPicPr>
            <a:picLocks noChangeAspect="1"/>
          </p:cNvPicPr>
          <p:nvPr/>
        </p:nvPicPr>
        <p:blipFill>
          <a:blip r:embed="rId3"/>
          <a:stretch>
            <a:fillRect/>
          </a:stretch>
        </p:blipFill>
        <p:spPr>
          <a:xfrm>
            <a:off x="4777927" y="1057555"/>
            <a:ext cx="3208605" cy="2758617"/>
          </a:xfrm>
          <a:prstGeom prst="rect">
            <a:avLst/>
          </a:prstGeom>
        </p:spPr>
      </p:pic>
      <p:pic>
        <p:nvPicPr>
          <p:cNvPr id="3" name="Picture 2" descr="A picture containing bird&#10;&#10;Description automatically generated">
            <a:extLst>
              <a:ext uri="{FF2B5EF4-FFF2-40B4-BE49-F238E27FC236}">
                <a16:creationId xmlns:a16="http://schemas.microsoft.com/office/drawing/2014/main" id="{4E0FFD40-16FA-DB7C-E3B2-5C24F2EA03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12" name="Picture 11">
            <a:extLst>
              <a:ext uri="{FF2B5EF4-FFF2-40B4-BE49-F238E27FC236}">
                <a16:creationId xmlns:a16="http://schemas.microsoft.com/office/drawing/2014/main" id="{7C863E7B-F51D-51C3-3ABE-C48F18F84ECD}"/>
              </a:ext>
            </a:extLst>
          </p:cNvPr>
          <p:cNvPicPr>
            <a:picLocks noChangeAspect="1"/>
          </p:cNvPicPr>
          <p:nvPr/>
        </p:nvPicPr>
        <p:blipFill>
          <a:blip r:embed="rId5"/>
          <a:stretch>
            <a:fillRect/>
          </a:stretch>
        </p:blipFill>
        <p:spPr>
          <a:xfrm>
            <a:off x="8392811" y="1497342"/>
            <a:ext cx="3042977" cy="1510048"/>
          </a:xfrm>
          <a:prstGeom prst="rect">
            <a:avLst/>
          </a:prstGeom>
        </p:spPr>
      </p:pic>
      <p:pic>
        <p:nvPicPr>
          <p:cNvPr id="16" name="Picture 15">
            <a:extLst>
              <a:ext uri="{FF2B5EF4-FFF2-40B4-BE49-F238E27FC236}">
                <a16:creationId xmlns:a16="http://schemas.microsoft.com/office/drawing/2014/main" id="{C28F74EA-63CB-573B-E058-204C263EF2A3}"/>
              </a:ext>
            </a:extLst>
          </p:cNvPr>
          <p:cNvPicPr>
            <a:picLocks noChangeAspect="1"/>
          </p:cNvPicPr>
          <p:nvPr/>
        </p:nvPicPr>
        <p:blipFill>
          <a:blip r:embed="rId6"/>
          <a:stretch>
            <a:fillRect/>
          </a:stretch>
        </p:blipFill>
        <p:spPr>
          <a:xfrm>
            <a:off x="4446126" y="4026047"/>
            <a:ext cx="3299746" cy="1988992"/>
          </a:xfrm>
          <a:prstGeom prst="rect">
            <a:avLst/>
          </a:prstGeom>
        </p:spPr>
      </p:pic>
    </p:spTree>
    <p:extLst>
      <p:ext uri="{BB962C8B-B14F-4D97-AF65-F5344CB8AC3E}">
        <p14:creationId xmlns:p14="http://schemas.microsoft.com/office/powerpoint/2010/main" val="4128001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Information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02715"/>
            <a:ext cx="9012381" cy="1202730"/>
          </a:xfrm>
        </p:spPr>
        <p:txBody>
          <a:bodyPr/>
          <a:lstStyle/>
          <a:p>
            <a:pPr algn="just"/>
            <a:r>
              <a:rPr lang="en-US" dirty="0"/>
              <a:t>This page contains more details about the place, its address, budget and average. It also contains an add to my plan button, to add the place to his plan.</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3E840556-A196-3FF0-BFE7-F3CAC823B5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2848" y="2005445"/>
            <a:ext cx="8546304" cy="4005377"/>
          </a:xfrm>
          <a:prstGeom prst="rect">
            <a:avLst/>
          </a:prstGeom>
        </p:spPr>
      </p:pic>
    </p:spTree>
    <p:extLst>
      <p:ext uri="{BB962C8B-B14F-4D97-AF65-F5344CB8AC3E}">
        <p14:creationId xmlns:p14="http://schemas.microsoft.com/office/powerpoint/2010/main" val="3840158361"/>
      </p:ext>
    </p:extLst>
  </p:cSld>
  <p:clrMapOvr>
    <a:masterClrMapping/>
  </p:clrMapOvr>
  <mc:AlternateContent xmlns:mc="http://schemas.openxmlformats.org/markup-compatibility/2006">
    <mc:Choice xmlns:p14="http://schemas.microsoft.com/office/powerpoint/2010/main" Requires="p14">
      <p:transition spd="slow" p14:dur="1500">
        <p:cover/>
      </p:transition>
    </mc:Choice>
    <mc:Fallback>
      <p:transition spd="slow">
        <p:cover/>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Information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02715"/>
            <a:ext cx="9012381" cy="809775"/>
          </a:xfrm>
        </p:spPr>
        <p:txBody>
          <a:bodyPr/>
          <a:lstStyle/>
          <a:p>
            <a:pPr algn="just"/>
            <a:r>
              <a:rPr lang="en-US" dirty="0"/>
              <a:t>If the chosen place have a menu, we made a place for it to inform the user all the details you need before you go to this place.</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B1C6E9F4-098E-470F-CEBE-4529B83677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7869" y="1741065"/>
            <a:ext cx="8636262" cy="4052085"/>
          </a:xfrm>
          <a:prstGeom prst="rect">
            <a:avLst/>
          </a:prstGeom>
        </p:spPr>
      </p:pic>
    </p:spTree>
    <p:extLst>
      <p:ext uri="{BB962C8B-B14F-4D97-AF65-F5344CB8AC3E}">
        <p14:creationId xmlns:p14="http://schemas.microsoft.com/office/powerpoint/2010/main" val="18430418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Information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02715"/>
            <a:ext cx="9012381" cy="809775"/>
          </a:xfrm>
        </p:spPr>
        <p:txBody>
          <a:bodyPr>
            <a:normAutofit fontScale="92500"/>
          </a:bodyPr>
          <a:lstStyle/>
          <a:p>
            <a:pPr algn="just"/>
            <a:r>
              <a:rPr lang="en-US" dirty="0"/>
              <a:t>The rating is a very important this in any website. So, we made a rating system to give the users the ability to say there opinion about a specific place</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6">
            <a:extLst>
              <a:ext uri="{FF2B5EF4-FFF2-40B4-BE49-F238E27FC236}">
                <a16:creationId xmlns:a16="http://schemas.microsoft.com/office/drawing/2014/main" id="{E8420DE4-F47F-B792-C827-5586310B7D6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83398" y="1612490"/>
            <a:ext cx="8682363" cy="4073921"/>
          </a:xfrm>
          <a:prstGeom prst="rect">
            <a:avLst/>
          </a:prstGeom>
          <a:noFill/>
          <a:ln>
            <a:noFill/>
          </a:ln>
        </p:spPr>
      </p:pic>
    </p:spTree>
    <p:extLst>
      <p:ext uri="{BB962C8B-B14F-4D97-AF65-F5344CB8AC3E}">
        <p14:creationId xmlns:p14="http://schemas.microsoft.com/office/powerpoint/2010/main" val="28271172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3" y="54048"/>
            <a:ext cx="7266709" cy="809776"/>
          </a:xfrm>
        </p:spPr>
        <p:txBody>
          <a:bodyPr>
            <a:normAutofit fontScale="90000"/>
          </a:bodyPr>
          <a:lstStyle/>
          <a:p>
            <a:r>
              <a:rPr lang="en-US" b="1" dirty="0"/>
              <a:t>Add to my plan</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58" y="1064763"/>
            <a:ext cx="9012381" cy="809775"/>
          </a:xfrm>
        </p:spPr>
        <p:txBody>
          <a:bodyPr>
            <a:normAutofit/>
          </a:bodyPr>
          <a:lstStyle/>
          <a:p>
            <a:pPr algn="just"/>
            <a:r>
              <a:rPr lang="en-US" dirty="0"/>
              <a:t>Sure, you need to make a multiple plans with different names of dates. Now you can choose the place will be in which plan of yours.</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6BD428AB-B67E-E9C3-B0CD-21C53A9260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9809" y="1999229"/>
            <a:ext cx="9012381" cy="4228558"/>
          </a:xfrm>
          <a:prstGeom prst="rect">
            <a:avLst/>
          </a:prstGeom>
        </p:spPr>
      </p:pic>
    </p:spTree>
    <p:extLst>
      <p:ext uri="{BB962C8B-B14F-4D97-AF65-F5344CB8AC3E}">
        <p14:creationId xmlns:p14="http://schemas.microsoft.com/office/powerpoint/2010/main" val="18768904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3" y="54048"/>
            <a:ext cx="7266709" cy="809776"/>
          </a:xfrm>
        </p:spPr>
        <p:txBody>
          <a:bodyPr>
            <a:normAutofit fontScale="90000"/>
          </a:bodyPr>
          <a:lstStyle/>
          <a:p>
            <a:r>
              <a:rPr lang="en-US" b="1" dirty="0"/>
              <a:t>New plan</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58" y="1064763"/>
            <a:ext cx="9012381" cy="809775"/>
          </a:xfrm>
        </p:spPr>
        <p:txBody>
          <a:bodyPr>
            <a:normAutofit/>
          </a:bodyPr>
          <a:lstStyle/>
          <a:p>
            <a:pPr algn="just"/>
            <a:r>
              <a:rPr lang="en-US" dirty="0"/>
              <a:t>If you need to make a new plan with different name and date. Then by clicking on “New Plan” a form will appear to create a new plan.</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71CDD73A-D529-39C3-22A2-4F3F3691F2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9045" y="2075477"/>
            <a:ext cx="8933909" cy="4187035"/>
          </a:xfrm>
          <a:prstGeom prst="rect">
            <a:avLst/>
          </a:prstGeom>
        </p:spPr>
      </p:pic>
    </p:spTree>
    <p:extLst>
      <p:ext uri="{BB962C8B-B14F-4D97-AF65-F5344CB8AC3E}">
        <p14:creationId xmlns:p14="http://schemas.microsoft.com/office/powerpoint/2010/main" val="40585072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My Plans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5"/>
            <a:ext cx="9012381" cy="979786"/>
          </a:xfrm>
        </p:spPr>
        <p:txBody>
          <a:bodyPr/>
          <a:lstStyle/>
          <a:p>
            <a:pPr algn="just"/>
            <a:r>
              <a:rPr lang="en-US" dirty="0"/>
              <a:t>This page have all the plans that you created. And by clicking no it you can see the places that you have chosen in this plan.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579D1133-4858-01D2-5EE0-DFFFF53ED4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7508" y="1843611"/>
            <a:ext cx="9076984" cy="4239750"/>
          </a:xfrm>
          <a:prstGeom prst="rect">
            <a:avLst/>
          </a:prstGeom>
        </p:spPr>
      </p:pic>
      <p:pic>
        <p:nvPicPr>
          <p:cNvPr id="9" name="!!Picture 6">
            <a:extLst>
              <a:ext uri="{FF2B5EF4-FFF2-40B4-BE49-F238E27FC236}">
                <a16:creationId xmlns:a16="http://schemas.microsoft.com/office/drawing/2014/main" id="{802D0A38-E4C4-4558-4861-86780BAAF495}"/>
              </a:ext>
            </a:extLst>
          </p:cNvPr>
          <p:cNvPicPr>
            <a:picLocks noChangeAspect="1"/>
          </p:cNvPicPr>
          <p:nvPr/>
        </p:nvPicPr>
        <p:blipFill>
          <a:blip r:embed="rId4"/>
          <a:stretch>
            <a:fillRect/>
          </a:stretch>
        </p:blipFill>
        <p:spPr>
          <a:xfrm>
            <a:off x="1557508" y="1851445"/>
            <a:ext cx="9079992" cy="4231916"/>
          </a:xfrm>
          <a:prstGeom prst="rect">
            <a:avLst/>
          </a:prstGeom>
        </p:spPr>
      </p:pic>
    </p:spTree>
    <p:extLst>
      <p:ext uri="{BB962C8B-B14F-4D97-AF65-F5344CB8AC3E}">
        <p14:creationId xmlns:p14="http://schemas.microsoft.com/office/powerpoint/2010/main" val="1409030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bird&#10;&#10;Description automatically generated">
            <a:extLst>
              <a:ext uri="{FF2B5EF4-FFF2-40B4-BE49-F238E27FC236}">
                <a16:creationId xmlns:a16="http://schemas.microsoft.com/office/drawing/2014/main" id="{EA0821E4-99B1-A80A-EF11-D47108DB7C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30271" y="-54926450"/>
            <a:ext cx="115605892" cy="115605892"/>
          </a:xfrm>
          <a:prstGeom prst="rect">
            <a:avLst/>
          </a:prstGeom>
        </p:spPr>
      </p:pic>
      <p:sp>
        <p:nvSpPr>
          <p:cNvPr id="6" name="TextBox 5">
            <a:extLst>
              <a:ext uri="{FF2B5EF4-FFF2-40B4-BE49-F238E27FC236}">
                <a16:creationId xmlns:a16="http://schemas.microsoft.com/office/drawing/2014/main" id="{2E6D3B82-08F8-EC9F-04E4-BA4688312261}"/>
              </a:ext>
            </a:extLst>
          </p:cNvPr>
          <p:cNvSpPr txBox="1"/>
          <p:nvPr/>
        </p:nvSpPr>
        <p:spPr>
          <a:xfrm>
            <a:off x="4066232" y="1218227"/>
            <a:ext cx="4059533" cy="1015663"/>
          </a:xfrm>
          <a:prstGeom prst="rect">
            <a:avLst/>
          </a:prstGeom>
          <a:noFill/>
        </p:spPr>
        <p:txBody>
          <a:bodyPr wrap="square" rtlCol="0">
            <a:spAutoFit/>
          </a:bodyPr>
          <a:lstStyle/>
          <a:p>
            <a:r>
              <a:rPr lang="en-US" sz="6000" dirty="0"/>
              <a:t>Introduction</a:t>
            </a:r>
          </a:p>
        </p:txBody>
      </p:sp>
      <p:pic>
        <p:nvPicPr>
          <p:cNvPr id="2" name="Picture 1" descr="A picture containing bird&#10;&#10;Description automatically generated">
            <a:extLst>
              <a:ext uri="{FF2B5EF4-FFF2-40B4-BE49-F238E27FC236}">
                <a16:creationId xmlns:a16="http://schemas.microsoft.com/office/drawing/2014/main" id="{7D214732-53B9-914B-7D9B-30F52D9E8A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sp>
        <p:nvSpPr>
          <p:cNvPr id="3" name="TextBox 2">
            <a:extLst>
              <a:ext uri="{FF2B5EF4-FFF2-40B4-BE49-F238E27FC236}">
                <a16:creationId xmlns:a16="http://schemas.microsoft.com/office/drawing/2014/main" id="{AB481531-0915-9183-F206-FBE99BB3E0D4}"/>
              </a:ext>
            </a:extLst>
          </p:cNvPr>
          <p:cNvSpPr txBox="1"/>
          <p:nvPr/>
        </p:nvSpPr>
        <p:spPr>
          <a:xfrm>
            <a:off x="590402" y="2521059"/>
            <a:ext cx="11011195" cy="1815882"/>
          </a:xfrm>
          <a:prstGeom prst="rect">
            <a:avLst/>
          </a:prstGeom>
          <a:noFill/>
        </p:spPr>
        <p:txBody>
          <a:bodyPr wrap="square" rtlCol="0">
            <a:spAutoFit/>
          </a:bodyPr>
          <a:lstStyle/>
          <a:p>
            <a:pPr marL="0" indent="0" algn="just">
              <a:buNone/>
            </a:pPr>
            <a:r>
              <a:rPr lang="en-US" sz="2800" dirty="0"/>
              <a:t>Teenagers today frequently struggle to find a good hangout spot, which leads to canceled plans and unhappiness. In order to assist people in creating hangouts that suit their needs and budget, </a:t>
            </a: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It takes into account various factors like money, and location.</a:t>
            </a:r>
            <a:endParaRPr lang="en-US" sz="2800" dirty="0"/>
          </a:p>
        </p:txBody>
      </p:sp>
    </p:spTree>
    <p:extLst>
      <p:ext uri="{BB962C8B-B14F-4D97-AF65-F5344CB8AC3E}">
        <p14:creationId xmlns:p14="http://schemas.microsoft.com/office/powerpoint/2010/main" val="28231696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5"/>
                                        </p:tgtEl>
                                        <p:attrNameLst>
                                          <p:attrName>style.visibility</p:attrName>
                                        </p:attrNameLst>
                                      </p:cBhvr>
                                      <p:to>
                                        <p:strVal val="hidden"/>
                                      </p:to>
                                    </p:set>
                                  </p:childTnLst>
                                </p:cTn>
                              </p:par>
                              <p:par>
                                <p:cTn id="7" presetID="10"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My Plans details</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5"/>
            <a:ext cx="9012381" cy="979786"/>
          </a:xfrm>
        </p:spPr>
        <p:txBody>
          <a:bodyPr>
            <a:normAutofit lnSpcReduction="10000"/>
          </a:bodyPr>
          <a:lstStyle/>
          <a:p>
            <a:pPr algn="just"/>
            <a:r>
              <a:rPr lang="en-US" dirty="0"/>
              <a:t>After clicking no one of your plans you can see the places that you have chosen in this plan. You can edit the place  name, or date. You can also delete the place from the plan or see the details of it again.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9F76EBB8-5924-ECF5-0CAD-03815D422F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9397" y="2036424"/>
            <a:ext cx="8463706" cy="3957751"/>
          </a:xfrm>
          <a:prstGeom prst="rect">
            <a:avLst/>
          </a:prstGeom>
        </p:spPr>
      </p:pic>
    </p:spTree>
    <p:extLst>
      <p:ext uri="{BB962C8B-B14F-4D97-AF65-F5344CB8AC3E}">
        <p14:creationId xmlns:p14="http://schemas.microsoft.com/office/powerpoint/2010/main" val="28350605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Request</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5"/>
            <a:ext cx="9012381" cy="979786"/>
          </a:xfrm>
        </p:spPr>
        <p:txBody>
          <a:bodyPr>
            <a:noAutofit/>
          </a:bodyPr>
          <a:lstStyle/>
          <a:p>
            <a:pPr algn="just"/>
            <a:r>
              <a:rPr lang="en-US" dirty="0"/>
              <a:t>In the request page of a company he can see all his requests, he can edit on it, and he can see the state of the request. if he want to make a new request he click “CLICK HERE” to go to a form to fill the necessary information.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5A8BDD36-7DB4-9250-5D6D-1B780E59377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84252" y="2433615"/>
            <a:ext cx="8623496" cy="3988905"/>
          </a:xfrm>
          <a:prstGeom prst="rect">
            <a:avLst/>
          </a:prstGeom>
          <a:noFill/>
          <a:ln>
            <a:noFill/>
          </a:ln>
        </p:spPr>
      </p:pic>
    </p:spTree>
    <p:extLst>
      <p:ext uri="{BB962C8B-B14F-4D97-AF65-F5344CB8AC3E}">
        <p14:creationId xmlns:p14="http://schemas.microsoft.com/office/powerpoint/2010/main" val="8015394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Request Form</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4"/>
            <a:ext cx="9012381" cy="1196469"/>
          </a:xfrm>
        </p:spPr>
        <p:txBody>
          <a:bodyPr>
            <a:noAutofit/>
          </a:bodyPr>
          <a:lstStyle/>
          <a:p>
            <a:pPr algn="just"/>
            <a:r>
              <a:rPr lang="en-US" dirty="0"/>
              <a:t>In the request Form the user can add the photos of his place, the Name, the category, and other important information. After that he send a request and wait for the admins to accept the request of the user.</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CC9618A0-2C10-6DB8-E99A-CEDB30FBBAFD}"/>
              </a:ext>
            </a:extLst>
          </p:cNvPr>
          <p:cNvPicPr>
            <a:picLocks noChangeAspect="1"/>
          </p:cNvPicPr>
          <p:nvPr/>
        </p:nvPicPr>
        <p:blipFill>
          <a:blip r:embed="rId3"/>
          <a:stretch>
            <a:fillRect/>
          </a:stretch>
        </p:blipFill>
        <p:spPr>
          <a:xfrm>
            <a:off x="1834060" y="2241674"/>
            <a:ext cx="8523880" cy="4180846"/>
          </a:xfrm>
          <a:prstGeom prst="rect">
            <a:avLst/>
          </a:prstGeom>
        </p:spPr>
      </p:pic>
    </p:spTree>
    <p:extLst>
      <p:ext uri="{BB962C8B-B14F-4D97-AF65-F5344CB8AC3E}">
        <p14:creationId xmlns:p14="http://schemas.microsoft.com/office/powerpoint/2010/main" val="39598465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Request Details</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4"/>
            <a:ext cx="9012381" cy="1323791"/>
          </a:xfrm>
        </p:spPr>
        <p:txBody>
          <a:bodyPr>
            <a:noAutofit/>
          </a:bodyPr>
          <a:lstStyle/>
          <a:p>
            <a:pPr algn="just"/>
            <a:r>
              <a:rPr lang="en-US" dirty="0"/>
              <a:t>In the request details the user can modify, update or add more details on his place if the request rejected by the admin. In case of accepted the user can not modify or update on his request.</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1070D03A-FB34-A020-0993-1B5B96E01F8F}"/>
              </a:ext>
            </a:extLst>
          </p:cNvPr>
          <p:cNvPicPr>
            <a:picLocks noChangeAspect="1"/>
          </p:cNvPicPr>
          <p:nvPr/>
        </p:nvPicPr>
        <p:blipFill>
          <a:blip r:embed="rId3"/>
          <a:stretch>
            <a:fillRect/>
          </a:stretch>
        </p:blipFill>
        <p:spPr>
          <a:xfrm>
            <a:off x="1637991" y="2222141"/>
            <a:ext cx="8916017" cy="4159869"/>
          </a:xfrm>
          <a:prstGeom prst="rect">
            <a:avLst/>
          </a:prstGeom>
        </p:spPr>
      </p:pic>
    </p:spTree>
    <p:extLst>
      <p:ext uri="{BB962C8B-B14F-4D97-AF65-F5344CB8AC3E}">
        <p14:creationId xmlns:p14="http://schemas.microsoft.com/office/powerpoint/2010/main" val="33863413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Dashboard</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863825"/>
            <a:ext cx="9296819" cy="1161745"/>
          </a:xfrm>
        </p:spPr>
        <p:txBody>
          <a:bodyPr>
            <a:noAutofit/>
          </a:bodyPr>
          <a:lstStyle/>
          <a:p>
            <a:pPr algn="just"/>
            <a:r>
              <a:rPr lang="en-US" dirty="0"/>
              <a:t>We created a dashboard for administrators so they could control the users and places on the website. Additionally, we created an insert page for a new addition.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0F67357A-0B0F-7716-E95E-C49550D3969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82250" y="2067761"/>
            <a:ext cx="9027499" cy="4185913"/>
          </a:xfrm>
          <a:prstGeom prst="rect">
            <a:avLst/>
          </a:prstGeom>
          <a:noFill/>
          <a:ln>
            <a:noFill/>
          </a:ln>
        </p:spPr>
      </p:pic>
    </p:spTree>
    <p:extLst>
      <p:ext uri="{BB962C8B-B14F-4D97-AF65-F5344CB8AC3E}">
        <p14:creationId xmlns:p14="http://schemas.microsoft.com/office/powerpoint/2010/main" val="37514176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35661"/>
            <a:ext cx="7266709" cy="1080510"/>
          </a:xfrm>
        </p:spPr>
        <p:txBody>
          <a:bodyPr>
            <a:normAutofit/>
          </a:bodyPr>
          <a:lstStyle/>
          <a:p>
            <a:r>
              <a:rPr lang="en-US" b="1" dirty="0"/>
              <a:t>User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963722"/>
            <a:ext cx="9296819" cy="941826"/>
          </a:xfrm>
        </p:spPr>
        <p:txBody>
          <a:bodyPr>
            <a:noAutofit/>
          </a:bodyPr>
          <a:lstStyle/>
          <a:p>
            <a:pPr algn="just"/>
            <a:r>
              <a:rPr lang="en-US" dirty="0"/>
              <a:t>We can see some basic information about the user in this table, we also can change the privilege of the users or delete the user from the website.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225A6041-42E0-5EAE-B2E4-C77E6DBA467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21147" y="2088445"/>
            <a:ext cx="8749706" cy="4334075"/>
          </a:xfrm>
          <a:prstGeom prst="rect">
            <a:avLst/>
          </a:prstGeom>
          <a:noFill/>
          <a:ln>
            <a:noFill/>
          </a:ln>
        </p:spPr>
      </p:pic>
    </p:spTree>
    <p:extLst>
      <p:ext uri="{BB962C8B-B14F-4D97-AF65-F5344CB8AC3E}">
        <p14:creationId xmlns:p14="http://schemas.microsoft.com/office/powerpoint/2010/main" val="14091500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Places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114193"/>
            <a:ext cx="9296819" cy="941826"/>
          </a:xfrm>
        </p:spPr>
        <p:txBody>
          <a:bodyPr>
            <a:noAutofit/>
          </a:bodyPr>
          <a:lstStyle/>
          <a:p>
            <a:pPr algn="just"/>
            <a:r>
              <a:rPr lang="en-US" dirty="0"/>
              <a:t>We can see some basic information about the Places in this table, we also can delete the place if needed.</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29113DB4-2694-F250-94BA-00DD67712A3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21509" y="1965135"/>
            <a:ext cx="9022900" cy="4457385"/>
          </a:xfrm>
          <a:prstGeom prst="rect">
            <a:avLst/>
          </a:prstGeom>
          <a:noFill/>
          <a:ln>
            <a:noFill/>
          </a:ln>
        </p:spPr>
      </p:pic>
    </p:spTree>
    <p:extLst>
      <p:ext uri="{BB962C8B-B14F-4D97-AF65-F5344CB8AC3E}">
        <p14:creationId xmlns:p14="http://schemas.microsoft.com/office/powerpoint/2010/main" val="37576306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Requests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114192"/>
            <a:ext cx="9296819" cy="1080509"/>
          </a:xfrm>
        </p:spPr>
        <p:txBody>
          <a:bodyPr>
            <a:noAutofit/>
          </a:bodyPr>
          <a:lstStyle/>
          <a:p>
            <a:pPr algn="just"/>
            <a:r>
              <a:rPr lang="en-US" dirty="0"/>
              <a:t>We can see some basic information about the requests in this table. To accept or reject the request the admin click on more to see all the information about the place.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BAA02E87-C4D0-8F39-74E3-617A1049C19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32456" y="2441637"/>
            <a:ext cx="8327087" cy="4113647"/>
          </a:xfrm>
          <a:prstGeom prst="rect">
            <a:avLst/>
          </a:prstGeom>
          <a:noFill/>
          <a:ln>
            <a:noFill/>
          </a:ln>
        </p:spPr>
      </p:pic>
    </p:spTree>
    <p:extLst>
      <p:ext uri="{BB962C8B-B14F-4D97-AF65-F5344CB8AC3E}">
        <p14:creationId xmlns:p14="http://schemas.microsoft.com/office/powerpoint/2010/main" val="34513933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Requests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114192"/>
            <a:ext cx="9296819" cy="1080509"/>
          </a:xfrm>
        </p:spPr>
        <p:txBody>
          <a:bodyPr>
            <a:noAutofit/>
          </a:bodyPr>
          <a:lstStyle/>
          <a:p>
            <a:pPr algn="just"/>
            <a:r>
              <a:rPr lang="en-US" dirty="0"/>
              <a:t>From this page we chick all the details of the place before accept or reject and add some comments if needed. the user will see the comments and the state of his request and submit it again in the reject state.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0B27F17F-2633-F6BA-0926-90264912747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28549" y="2425769"/>
            <a:ext cx="8934901" cy="4178605"/>
          </a:xfrm>
          <a:prstGeom prst="rect">
            <a:avLst/>
          </a:prstGeom>
          <a:noFill/>
          <a:ln>
            <a:noFill/>
          </a:ln>
        </p:spPr>
      </p:pic>
    </p:spTree>
    <p:extLst>
      <p:ext uri="{BB962C8B-B14F-4D97-AF65-F5344CB8AC3E}">
        <p14:creationId xmlns:p14="http://schemas.microsoft.com/office/powerpoint/2010/main" val="26657336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Insert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229939"/>
            <a:ext cx="9296819" cy="841930"/>
          </a:xfrm>
        </p:spPr>
        <p:txBody>
          <a:bodyPr>
            <a:noAutofit/>
          </a:bodyPr>
          <a:lstStyle/>
          <a:p>
            <a:pPr algn="just"/>
            <a:r>
              <a:rPr lang="en-US" dirty="0"/>
              <a:t>We can insert the places in this form. And it will be accepted directly because of the admin privilege.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DA25C92A-CC55-7508-F1FA-DCE72358833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40301" y="2206488"/>
            <a:ext cx="8511398" cy="4216032"/>
          </a:xfrm>
          <a:prstGeom prst="rect">
            <a:avLst/>
          </a:prstGeom>
          <a:noFill/>
          <a:ln>
            <a:noFill/>
          </a:ln>
        </p:spPr>
      </p:pic>
    </p:spTree>
    <p:extLst>
      <p:ext uri="{BB962C8B-B14F-4D97-AF65-F5344CB8AC3E}">
        <p14:creationId xmlns:p14="http://schemas.microsoft.com/office/powerpoint/2010/main" val="41871725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E6D3B82-08F8-EC9F-04E4-BA4688312261}"/>
              </a:ext>
            </a:extLst>
          </p:cNvPr>
          <p:cNvSpPr txBox="1"/>
          <p:nvPr/>
        </p:nvSpPr>
        <p:spPr>
          <a:xfrm>
            <a:off x="3441559" y="510094"/>
            <a:ext cx="5308880" cy="1015663"/>
          </a:xfrm>
          <a:prstGeom prst="rect">
            <a:avLst/>
          </a:prstGeom>
          <a:noFill/>
        </p:spPr>
        <p:txBody>
          <a:bodyPr wrap="square" rtlCol="0">
            <a:spAutoFit/>
          </a:bodyPr>
          <a:lstStyle/>
          <a:p>
            <a:r>
              <a:rPr lang="en-US" sz="6000" dirty="0"/>
              <a:t>What we offer ?</a:t>
            </a:r>
          </a:p>
        </p:txBody>
      </p:sp>
      <p:pic>
        <p:nvPicPr>
          <p:cNvPr id="2" name="Picture 1" descr="A picture containing bird&#10;&#10;Description automatically generated">
            <a:extLst>
              <a:ext uri="{FF2B5EF4-FFF2-40B4-BE49-F238E27FC236}">
                <a16:creationId xmlns:a16="http://schemas.microsoft.com/office/drawing/2014/main" id="{7D214732-53B9-914B-7D9B-30F52D9E8A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sp>
        <p:nvSpPr>
          <p:cNvPr id="3" name="TextBox 2">
            <a:extLst>
              <a:ext uri="{FF2B5EF4-FFF2-40B4-BE49-F238E27FC236}">
                <a16:creationId xmlns:a16="http://schemas.microsoft.com/office/drawing/2014/main" id="{AB481531-0915-9183-F206-FBE99BB3E0D4}"/>
              </a:ext>
            </a:extLst>
          </p:cNvPr>
          <p:cNvSpPr txBox="1"/>
          <p:nvPr/>
        </p:nvSpPr>
        <p:spPr>
          <a:xfrm>
            <a:off x="590401" y="1911459"/>
            <a:ext cx="11011195" cy="3319883"/>
          </a:xfrm>
          <a:prstGeom prst="rect">
            <a:avLst/>
          </a:prstGeom>
          <a:noFill/>
        </p:spPr>
        <p:txBody>
          <a:bodyPr wrap="square" rtlCol="0">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E3E3E3"/>
                </a:solidFill>
                <a:effectLst/>
                <a:uLnTx/>
                <a:uFillTx/>
                <a:latin typeface="Google Sans"/>
                <a:ea typeface="+mn-ea"/>
                <a:cs typeface="+mn-cs"/>
              </a:rPr>
              <a:t>Ducks Row addressed the problem of planning a hangout with friends or alone, taking into account the user's budget and preferences. The method takes into account the following factors: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srgbClr val="E3E3E3"/>
              </a:solidFill>
              <a:effectLst/>
              <a:uLnTx/>
              <a:uFillTx/>
              <a:latin typeface="Google Sans"/>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The amount of money the user has available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The places the user would like to visit</a:t>
            </a:r>
            <a:endParaRPr kumimoji="0" lang="ar-EG" sz="2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800" noProof="0" dirty="0">
                <a:solidFill>
                  <a:prstClr val="white"/>
                </a:solidFill>
                <a:latin typeface="Calibri" panose="020F0502020204030204"/>
              </a:rPr>
              <a:t>The type of activity you want to </a:t>
            </a:r>
            <a:r>
              <a:rPr lang="en-US" sz="2800" dirty="0">
                <a:solidFill>
                  <a:prstClr val="white"/>
                </a:solidFill>
                <a:latin typeface="Calibri" panose="020F0502020204030204"/>
              </a:rPr>
              <a:t>do</a:t>
            </a:r>
            <a:endPar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35525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Responsive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095320"/>
            <a:ext cx="9296819" cy="841930"/>
          </a:xfrm>
        </p:spPr>
        <p:txBody>
          <a:bodyPr>
            <a:noAutofit/>
          </a:bodyPr>
          <a:lstStyle/>
          <a:p>
            <a:pPr algn="just"/>
            <a:r>
              <a:rPr lang="en-US" dirty="0"/>
              <a:t>You can use our website on several devices such as PCs , Tablet or Mobile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spTree>
    <p:extLst>
      <p:ext uri="{BB962C8B-B14F-4D97-AF65-F5344CB8AC3E}">
        <p14:creationId xmlns:p14="http://schemas.microsoft.com/office/powerpoint/2010/main" val="15376416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38DEF-E4C1-A5DC-8295-4D6E77847A3A}"/>
              </a:ext>
            </a:extLst>
          </p:cNvPr>
          <p:cNvSpPr>
            <a:spLocks noGrp="1"/>
          </p:cNvSpPr>
          <p:nvPr>
            <p:ph type="ctrTitle"/>
          </p:nvPr>
        </p:nvSpPr>
        <p:spPr>
          <a:xfrm>
            <a:off x="3548495" y="-218209"/>
            <a:ext cx="5095009" cy="1288473"/>
          </a:xfrm>
        </p:spPr>
        <p:txBody>
          <a:bodyPr>
            <a:normAutofit/>
          </a:bodyPr>
          <a:lstStyle/>
          <a:p>
            <a:r>
              <a:rPr lang="en-US" b="1" dirty="0"/>
              <a:t>Database</a:t>
            </a:r>
          </a:p>
        </p:txBody>
      </p:sp>
      <p:sp>
        <p:nvSpPr>
          <p:cNvPr id="3" name="!!Subtitle 2">
            <a:extLst>
              <a:ext uri="{FF2B5EF4-FFF2-40B4-BE49-F238E27FC236}">
                <a16:creationId xmlns:a16="http://schemas.microsoft.com/office/drawing/2014/main" id="{AA77BB39-B0DE-4443-8E57-BEA6A5FCE25B}"/>
              </a:ext>
            </a:extLst>
          </p:cNvPr>
          <p:cNvSpPr>
            <a:spLocks noGrp="1"/>
          </p:cNvSpPr>
          <p:nvPr>
            <p:ph type="subTitle" idx="1"/>
          </p:nvPr>
        </p:nvSpPr>
        <p:spPr>
          <a:xfrm>
            <a:off x="3493773" y="1070264"/>
            <a:ext cx="5204451" cy="414407"/>
          </a:xfrm>
        </p:spPr>
        <p:txBody>
          <a:bodyPr>
            <a:normAutofit fontScale="77500" lnSpcReduction="20000"/>
          </a:bodyPr>
          <a:lstStyle/>
          <a:p>
            <a:r>
              <a:rPr lang="en-US" sz="2800" dirty="0"/>
              <a:t>Enhanced entity-relationship (EER) diagram</a:t>
            </a:r>
          </a:p>
          <a:p>
            <a:endParaRPr lang="en-US" dirty="0"/>
          </a:p>
        </p:txBody>
      </p:sp>
      <p:pic>
        <p:nvPicPr>
          <p:cNvPr id="4" name="Picture 3" descr="A picture containing bird&#10;&#10;Description automatically generated">
            <a:extLst>
              <a:ext uri="{FF2B5EF4-FFF2-40B4-BE49-F238E27FC236}">
                <a16:creationId xmlns:a16="http://schemas.microsoft.com/office/drawing/2014/main" id="{C0F239C1-3948-250D-435E-10F195B8C0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6" descr="A picture containing text, screenshot, font, number&#10;&#10;Description automatically generated">
            <a:extLst>
              <a:ext uri="{FF2B5EF4-FFF2-40B4-BE49-F238E27FC236}">
                <a16:creationId xmlns:a16="http://schemas.microsoft.com/office/drawing/2014/main" id="{56152190-844F-9B4D-9CE4-434AFAF8C6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8212" y="1729553"/>
            <a:ext cx="7292871" cy="4692967"/>
          </a:xfrm>
          <a:prstGeom prst="rect">
            <a:avLst/>
          </a:prstGeom>
        </p:spPr>
      </p:pic>
    </p:spTree>
    <p:extLst>
      <p:ext uri="{BB962C8B-B14F-4D97-AF65-F5344CB8AC3E}">
        <p14:creationId xmlns:p14="http://schemas.microsoft.com/office/powerpoint/2010/main" val="39368782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736EA-FD6F-668B-751E-BAA54A55E0AA}"/>
              </a:ext>
            </a:extLst>
          </p:cNvPr>
          <p:cNvSpPr>
            <a:spLocks noGrp="1"/>
          </p:cNvSpPr>
          <p:nvPr>
            <p:ph type="ctrTitle"/>
          </p:nvPr>
        </p:nvSpPr>
        <p:spPr>
          <a:xfrm>
            <a:off x="2524991" y="176790"/>
            <a:ext cx="7142018" cy="1007773"/>
          </a:xfrm>
        </p:spPr>
        <p:txBody>
          <a:bodyPr>
            <a:normAutofit fontScale="90000"/>
          </a:bodyPr>
          <a:lstStyle/>
          <a:p>
            <a:r>
              <a:rPr lang="en-US" b="1" dirty="0"/>
              <a:t>The tools that were used</a:t>
            </a:r>
          </a:p>
        </p:txBody>
      </p:sp>
      <p:sp>
        <p:nvSpPr>
          <p:cNvPr id="3" name="Subtitle 2">
            <a:extLst>
              <a:ext uri="{FF2B5EF4-FFF2-40B4-BE49-F238E27FC236}">
                <a16:creationId xmlns:a16="http://schemas.microsoft.com/office/drawing/2014/main" id="{8687E416-B452-6CD6-F2F5-6D45D8578D9E}"/>
              </a:ext>
            </a:extLst>
          </p:cNvPr>
          <p:cNvSpPr>
            <a:spLocks noGrp="1"/>
          </p:cNvSpPr>
          <p:nvPr>
            <p:ph type="subTitle" idx="1"/>
          </p:nvPr>
        </p:nvSpPr>
        <p:spPr>
          <a:xfrm>
            <a:off x="218209" y="1326427"/>
            <a:ext cx="10564091" cy="4752253"/>
          </a:xfrm>
        </p:spPr>
        <p:txBody>
          <a:bodyPr>
            <a:normAutofit fontScale="92500" lnSpcReduction="20000"/>
          </a:bodyPr>
          <a:lstStyle/>
          <a:p>
            <a:pPr marL="342900" indent="-342900" algn="l">
              <a:buFont typeface="Arial" panose="020B0604020202020204" pitchFamily="34" charset="0"/>
              <a:buChar char="•"/>
            </a:pPr>
            <a:r>
              <a:rPr lang="en-US" sz="3200" dirty="0"/>
              <a:t>HTML</a:t>
            </a:r>
          </a:p>
          <a:p>
            <a:pPr marL="342900" indent="-342900" algn="l">
              <a:buFont typeface="Arial" panose="020B0604020202020204" pitchFamily="34" charset="0"/>
              <a:buChar char="•"/>
            </a:pPr>
            <a:r>
              <a:rPr lang="en-US" sz="3200" dirty="0"/>
              <a:t>CSS</a:t>
            </a:r>
          </a:p>
          <a:p>
            <a:pPr marL="342900" indent="-342900" algn="l">
              <a:buFont typeface="Arial" panose="020B0604020202020204" pitchFamily="34" charset="0"/>
              <a:buChar char="•"/>
            </a:pPr>
            <a:r>
              <a:rPr lang="en-US" sz="3200" dirty="0"/>
              <a:t>JavaScript</a:t>
            </a:r>
          </a:p>
          <a:p>
            <a:pPr marL="342900" indent="-342900" algn="l">
              <a:buFont typeface="Arial" panose="020B0604020202020204" pitchFamily="34" charset="0"/>
              <a:buChar char="•"/>
            </a:pPr>
            <a:r>
              <a:rPr lang="en-US" sz="3200" dirty="0"/>
              <a:t>PHP</a:t>
            </a:r>
          </a:p>
          <a:p>
            <a:pPr marL="342900" indent="-342900" algn="l">
              <a:buFont typeface="Arial" panose="020B0604020202020204" pitchFamily="34" charset="0"/>
              <a:buChar char="•"/>
            </a:pPr>
            <a:r>
              <a:rPr lang="en-US" sz="3200" dirty="0"/>
              <a:t>Ajax</a:t>
            </a:r>
          </a:p>
          <a:p>
            <a:pPr marL="342900" indent="-342900" algn="l">
              <a:buFont typeface="Arial" panose="020B0604020202020204" pitchFamily="34" charset="0"/>
              <a:buChar char="•"/>
            </a:pPr>
            <a:r>
              <a:rPr lang="en-US" sz="3200" dirty="0" err="1"/>
              <a:t>JQuery</a:t>
            </a:r>
            <a:endParaRPr lang="en-US" sz="3200" dirty="0"/>
          </a:p>
          <a:p>
            <a:pPr marL="342900" indent="-342900" algn="l">
              <a:buFont typeface="Arial" panose="020B0604020202020204" pitchFamily="34" charset="0"/>
              <a:buChar char="•"/>
            </a:pPr>
            <a:r>
              <a:rPr lang="en-US" sz="3200" dirty="0"/>
              <a:t>JSON</a:t>
            </a:r>
          </a:p>
          <a:p>
            <a:pPr marL="342900" indent="-342900" algn="l">
              <a:buFont typeface="Arial" panose="020B0604020202020204" pitchFamily="34" charset="0"/>
              <a:buChar char="•"/>
            </a:pPr>
            <a:r>
              <a:rPr lang="en-US" sz="3200" dirty="0"/>
              <a:t>MySQL workbench and PhpMyAdmin to create and work on the database</a:t>
            </a:r>
          </a:p>
          <a:p>
            <a:pPr marL="342900" indent="-342900" algn="l">
              <a:buFont typeface="Arial" panose="020B0604020202020204" pitchFamily="34" charset="0"/>
              <a:buChar char="•"/>
            </a:pPr>
            <a:r>
              <a:rPr lang="en-US" sz="3200" dirty="0"/>
              <a:t>XAMPP as a localhost</a:t>
            </a:r>
          </a:p>
        </p:txBody>
      </p:sp>
      <p:pic>
        <p:nvPicPr>
          <p:cNvPr id="5" name="!!Picture 4" descr="A picture containing bird&#10;&#10;Description automatically generated">
            <a:extLst>
              <a:ext uri="{FF2B5EF4-FFF2-40B4-BE49-F238E27FC236}">
                <a16:creationId xmlns:a16="http://schemas.microsoft.com/office/drawing/2014/main" id="{B43916B0-A7B4-160F-4C54-26172F74E0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spTree>
    <p:extLst>
      <p:ext uri="{BB962C8B-B14F-4D97-AF65-F5344CB8AC3E}">
        <p14:creationId xmlns:p14="http://schemas.microsoft.com/office/powerpoint/2010/main" val="22316786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1000"/>
                                        <p:tgtEl>
                                          <p:spTgt spid="3">
                                            <p:txEl>
                                              <p:pRg st="3" end="3"/>
                                            </p:txEl>
                                          </p:spTgt>
                                        </p:tgtEl>
                                      </p:cBhvr>
                                    </p:animEffect>
                                    <p:anim calcmode="lin" valueType="num">
                                      <p:cBhvr>
                                        <p:cTn id="2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1000"/>
                                        <p:tgtEl>
                                          <p:spTgt spid="3">
                                            <p:txEl>
                                              <p:pRg st="5" end="5"/>
                                            </p:txEl>
                                          </p:spTgt>
                                        </p:tgtEl>
                                      </p:cBhvr>
                                    </p:animEffect>
                                    <p:anim calcmode="lin" valueType="num">
                                      <p:cBhvr>
                                        <p:cTn id="3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grpId="0" nodeType="after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Effect transition="in" filter="fade">
                                      <p:cBhvr>
                                        <p:cTn id="43" dur="1000"/>
                                        <p:tgtEl>
                                          <p:spTgt spid="3">
                                            <p:txEl>
                                              <p:pRg st="6" end="6"/>
                                            </p:txEl>
                                          </p:spTgt>
                                        </p:tgtEl>
                                      </p:cBhvr>
                                    </p:animEffect>
                                    <p:anim calcmode="lin" valueType="num">
                                      <p:cBhvr>
                                        <p:cTn id="4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grpId="0" nodeType="after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fade">
                                      <p:cBhvr>
                                        <p:cTn id="49" dur="1000"/>
                                        <p:tgtEl>
                                          <p:spTgt spid="3">
                                            <p:txEl>
                                              <p:pRg st="7" end="7"/>
                                            </p:txEl>
                                          </p:spTgt>
                                        </p:tgtEl>
                                      </p:cBhvr>
                                    </p:animEffect>
                                    <p:anim calcmode="lin" valueType="num">
                                      <p:cBhvr>
                                        <p:cTn id="50"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grpId="0" nodeType="after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Effect transition="in" filter="fade">
                                      <p:cBhvr>
                                        <p:cTn id="55" dur="1000"/>
                                        <p:tgtEl>
                                          <p:spTgt spid="3">
                                            <p:txEl>
                                              <p:pRg st="8" end="8"/>
                                            </p:txEl>
                                          </p:spTgt>
                                        </p:tgtEl>
                                      </p:cBhvr>
                                    </p:animEffect>
                                    <p:anim calcmode="lin" valueType="num">
                                      <p:cBhvr>
                                        <p:cTn id="56"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bird&#10;&#10;Description automatically generated">
            <a:extLst>
              <a:ext uri="{FF2B5EF4-FFF2-40B4-BE49-F238E27FC236}">
                <a16:creationId xmlns:a16="http://schemas.microsoft.com/office/drawing/2014/main" id="{CCA23FA9-F4F4-5D70-934E-3FB0D65FFF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06799" y="1377083"/>
            <a:ext cx="3325761" cy="3325761"/>
          </a:xfrm>
          <a:prstGeom prst="rect">
            <a:avLst/>
          </a:prstGeom>
        </p:spPr>
      </p:pic>
      <p:sp>
        <p:nvSpPr>
          <p:cNvPr id="2" name="TextBox 1">
            <a:extLst>
              <a:ext uri="{FF2B5EF4-FFF2-40B4-BE49-F238E27FC236}">
                <a16:creationId xmlns:a16="http://schemas.microsoft.com/office/drawing/2014/main" id="{66B42745-5599-E033-3150-E607132B111A}"/>
              </a:ext>
            </a:extLst>
          </p:cNvPr>
          <p:cNvSpPr txBox="1"/>
          <p:nvPr/>
        </p:nvSpPr>
        <p:spPr>
          <a:xfrm>
            <a:off x="1639060" y="2342114"/>
            <a:ext cx="3325761" cy="3108543"/>
          </a:xfrm>
          <a:prstGeom prst="rect">
            <a:avLst/>
          </a:prstGeom>
          <a:noFill/>
        </p:spPr>
        <p:txBody>
          <a:bodyPr wrap="square" rtlCol="0">
            <a:spAutoFit/>
          </a:bodyPr>
          <a:lstStyle/>
          <a:p>
            <a:r>
              <a:rPr lang="en-US" sz="2800" dirty="0">
                <a:solidFill>
                  <a:srgbClr val="FFFF00"/>
                </a:solidFill>
              </a:rPr>
              <a:t>Team members </a:t>
            </a:r>
            <a:r>
              <a:rPr lang="en-US" sz="2800" dirty="0"/>
              <a:t>: </a:t>
            </a:r>
          </a:p>
          <a:p>
            <a:r>
              <a:rPr lang="en-US" sz="2800" dirty="0"/>
              <a:t>Kareem Abdallah</a:t>
            </a:r>
          </a:p>
          <a:p>
            <a:r>
              <a:rPr lang="en-US" sz="2800" dirty="0"/>
              <a:t>Abdallah Gamal</a:t>
            </a:r>
          </a:p>
          <a:p>
            <a:r>
              <a:rPr lang="en-US" sz="2800" dirty="0"/>
              <a:t>Abdelrahman Ahmed</a:t>
            </a:r>
          </a:p>
          <a:p>
            <a:r>
              <a:rPr lang="en-US" sz="2800" dirty="0"/>
              <a:t>Abdelrahman Sherif</a:t>
            </a:r>
          </a:p>
          <a:p>
            <a:r>
              <a:rPr lang="en-US" sz="2800" dirty="0"/>
              <a:t>Omar Eid</a:t>
            </a:r>
          </a:p>
          <a:p>
            <a:r>
              <a:rPr lang="en-US" sz="2800" dirty="0"/>
              <a:t>Amr El-Sayed</a:t>
            </a:r>
            <a:endParaRPr lang="ar-EG" sz="2800" dirty="0"/>
          </a:p>
        </p:txBody>
      </p:sp>
      <p:sp>
        <p:nvSpPr>
          <p:cNvPr id="3" name="Title 1">
            <a:extLst>
              <a:ext uri="{FF2B5EF4-FFF2-40B4-BE49-F238E27FC236}">
                <a16:creationId xmlns:a16="http://schemas.microsoft.com/office/drawing/2014/main" id="{91B9E22D-17AB-F32B-B5C9-70710F45A4B0}"/>
              </a:ext>
            </a:extLst>
          </p:cNvPr>
          <p:cNvSpPr>
            <a:spLocks noGrp="1"/>
          </p:cNvSpPr>
          <p:nvPr>
            <p:ph type="ctrTitle"/>
          </p:nvPr>
        </p:nvSpPr>
        <p:spPr>
          <a:xfrm>
            <a:off x="1618679" y="1114339"/>
            <a:ext cx="3366523" cy="1007773"/>
          </a:xfrm>
        </p:spPr>
        <p:txBody>
          <a:bodyPr>
            <a:normAutofit/>
          </a:bodyPr>
          <a:lstStyle/>
          <a:p>
            <a:r>
              <a:rPr lang="en-US" b="1" dirty="0"/>
              <a:t>Thank You</a:t>
            </a:r>
          </a:p>
        </p:txBody>
      </p:sp>
    </p:spTree>
    <p:extLst>
      <p:ext uri="{BB962C8B-B14F-4D97-AF65-F5344CB8AC3E}">
        <p14:creationId xmlns:p14="http://schemas.microsoft.com/office/powerpoint/2010/main" val="3236731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1000"/>
                                        <p:tgtEl>
                                          <p:spTgt spid="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randombar(horizontal)">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0"/>
            <a:ext cx="7266709" cy="1080510"/>
          </a:xfrm>
        </p:spPr>
        <p:txBody>
          <a:bodyPr>
            <a:normAutofit/>
          </a:bodyPr>
          <a:lstStyle/>
          <a:p>
            <a:r>
              <a:rPr lang="en-US" b="1" dirty="0"/>
              <a:t>User privileges</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3306300" y="1202732"/>
            <a:ext cx="5369899" cy="551520"/>
          </a:xfrm>
        </p:spPr>
        <p:txBody>
          <a:bodyPr>
            <a:noAutofit/>
          </a:bodyPr>
          <a:lstStyle/>
          <a:p>
            <a:pPr algn="just"/>
            <a:r>
              <a:rPr lang="en-US" dirty="0"/>
              <a:t>We have three privileges in our website. </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grpSp>
        <p:nvGrpSpPr>
          <p:cNvPr id="21" name="Group 20">
            <a:extLst>
              <a:ext uri="{FF2B5EF4-FFF2-40B4-BE49-F238E27FC236}">
                <a16:creationId xmlns:a16="http://schemas.microsoft.com/office/drawing/2014/main" id="{71474646-9024-1363-EC44-C6E9D6E774E1}"/>
              </a:ext>
            </a:extLst>
          </p:cNvPr>
          <p:cNvGrpSpPr/>
          <p:nvPr/>
        </p:nvGrpSpPr>
        <p:grpSpPr>
          <a:xfrm>
            <a:off x="984378" y="2043135"/>
            <a:ext cx="914400" cy="1495823"/>
            <a:chOff x="1900696" y="2390377"/>
            <a:chExt cx="914400" cy="1495823"/>
          </a:xfrm>
        </p:grpSpPr>
        <p:sp>
          <p:nvSpPr>
            <p:cNvPr id="4" name="Subtitle 2">
              <a:extLst>
                <a:ext uri="{FF2B5EF4-FFF2-40B4-BE49-F238E27FC236}">
                  <a16:creationId xmlns:a16="http://schemas.microsoft.com/office/drawing/2014/main" id="{A55F089F-3072-18AA-1CCD-3C11BFDFE3F1}"/>
                </a:ext>
              </a:extLst>
            </p:cNvPr>
            <p:cNvSpPr txBox="1">
              <a:spLocks/>
            </p:cNvSpPr>
            <p:nvPr/>
          </p:nvSpPr>
          <p:spPr>
            <a:xfrm>
              <a:off x="1969079" y="2390377"/>
              <a:ext cx="777634"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User</a:t>
              </a:r>
            </a:p>
          </p:txBody>
        </p:sp>
        <p:pic>
          <p:nvPicPr>
            <p:cNvPr id="12" name="Graphic 11" descr="User with solid fill">
              <a:extLst>
                <a:ext uri="{FF2B5EF4-FFF2-40B4-BE49-F238E27FC236}">
                  <a16:creationId xmlns:a16="http://schemas.microsoft.com/office/drawing/2014/main" id="{FE5CE1CA-AC5D-ED05-D290-F5F3D2EC965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900696" y="2971800"/>
              <a:ext cx="914400" cy="914400"/>
            </a:xfrm>
            <a:prstGeom prst="rect">
              <a:avLst/>
            </a:prstGeom>
          </p:spPr>
        </p:pic>
      </p:grpSp>
      <p:grpSp>
        <p:nvGrpSpPr>
          <p:cNvPr id="16" name="Group 15">
            <a:extLst>
              <a:ext uri="{FF2B5EF4-FFF2-40B4-BE49-F238E27FC236}">
                <a16:creationId xmlns:a16="http://schemas.microsoft.com/office/drawing/2014/main" id="{72490158-65A0-238C-9000-A29D75C4E71E}"/>
              </a:ext>
            </a:extLst>
          </p:cNvPr>
          <p:cNvGrpSpPr/>
          <p:nvPr/>
        </p:nvGrpSpPr>
        <p:grpSpPr>
          <a:xfrm>
            <a:off x="2930011" y="2043135"/>
            <a:ext cx="2440146" cy="1495823"/>
            <a:chOff x="2930011" y="2043135"/>
            <a:chExt cx="2440146" cy="1495823"/>
          </a:xfrm>
        </p:grpSpPr>
        <p:pic>
          <p:nvPicPr>
            <p:cNvPr id="8" name="Graphic 7" descr="Office worker male with solid fill">
              <a:extLst>
                <a:ext uri="{FF2B5EF4-FFF2-40B4-BE49-F238E27FC236}">
                  <a16:creationId xmlns:a16="http://schemas.microsoft.com/office/drawing/2014/main" id="{A7E1D303-4586-D96F-D546-66CF8E9D526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3692884" y="2624558"/>
              <a:ext cx="914400" cy="914400"/>
            </a:xfrm>
            <a:prstGeom prst="rect">
              <a:avLst/>
            </a:prstGeom>
          </p:spPr>
        </p:pic>
        <p:sp>
          <p:nvSpPr>
            <p:cNvPr id="13" name="Subtitle 2">
              <a:extLst>
                <a:ext uri="{FF2B5EF4-FFF2-40B4-BE49-F238E27FC236}">
                  <a16:creationId xmlns:a16="http://schemas.microsoft.com/office/drawing/2014/main" id="{EE5AB8C2-402A-549C-EAC2-AF116E122829}"/>
                </a:ext>
              </a:extLst>
            </p:cNvPr>
            <p:cNvSpPr txBox="1">
              <a:spLocks/>
            </p:cNvSpPr>
            <p:nvPr/>
          </p:nvSpPr>
          <p:spPr>
            <a:xfrm>
              <a:off x="2930011" y="2043135"/>
              <a:ext cx="2440146"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Business account</a:t>
              </a:r>
            </a:p>
          </p:txBody>
        </p:sp>
      </p:grpSp>
      <p:grpSp>
        <p:nvGrpSpPr>
          <p:cNvPr id="20" name="Group 19">
            <a:extLst>
              <a:ext uri="{FF2B5EF4-FFF2-40B4-BE49-F238E27FC236}">
                <a16:creationId xmlns:a16="http://schemas.microsoft.com/office/drawing/2014/main" id="{FB70755E-6F0A-6451-9603-695D662FB17A}"/>
              </a:ext>
            </a:extLst>
          </p:cNvPr>
          <p:cNvGrpSpPr/>
          <p:nvPr/>
        </p:nvGrpSpPr>
        <p:grpSpPr>
          <a:xfrm>
            <a:off x="9527108" y="2043135"/>
            <a:ext cx="1012439" cy="1495823"/>
            <a:chOff x="8872340" y="2390377"/>
            <a:chExt cx="1012439" cy="1495823"/>
          </a:xfrm>
        </p:grpSpPr>
        <p:pic>
          <p:nvPicPr>
            <p:cNvPr id="10" name="Graphic 9" descr="User Crown Male with solid fill">
              <a:extLst>
                <a:ext uri="{FF2B5EF4-FFF2-40B4-BE49-F238E27FC236}">
                  <a16:creationId xmlns:a16="http://schemas.microsoft.com/office/drawing/2014/main" id="{17320B10-0E10-F508-82D3-9080397F25C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8921359" y="2971800"/>
              <a:ext cx="914400" cy="914400"/>
            </a:xfrm>
            <a:prstGeom prst="rect">
              <a:avLst/>
            </a:prstGeom>
          </p:spPr>
        </p:pic>
        <p:sp>
          <p:nvSpPr>
            <p:cNvPr id="14" name="Subtitle 2">
              <a:extLst>
                <a:ext uri="{FF2B5EF4-FFF2-40B4-BE49-F238E27FC236}">
                  <a16:creationId xmlns:a16="http://schemas.microsoft.com/office/drawing/2014/main" id="{8A783DAD-FC44-9584-6736-9C71E5A43F85}"/>
                </a:ext>
              </a:extLst>
            </p:cNvPr>
            <p:cNvSpPr txBox="1">
              <a:spLocks/>
            </p:cNvSpPr>
            <p:nvPr/>
          </p:nvSpPr>
          <p:spPr>
            <a:xfrm>
              <a:off x="8872340" y="2390377"/>
              <a:ext cx="1012439"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Admin</a:t>
              </a:r>
            </a:p>
          </p:txBody>
        </p:sp>
      </p:grpSp>
      <p:sp>
        <p:nvSpPr>
          <p:cNvPr id="22" name="Subtitle 2">
            <a:extLst>
              <a:ext uri="{FF2B5EF4-FFF2-40B4-BE49-F238E27FC236}">
                <a16:creationId xmlns:a16="http://schemas.microsoft.com/office/drawing/2014/main" id="{7FEBD49C-13BB-24FD-72C6-4302FE28DCC4}"/>
              </a:ext>
            </a:extLst>
          </p:cNvPr>
          <p:cNvSpPr txBox="1">
            <a:spLocks/>
          </p:cNvSpPr>
          <p:nvPr/>
        </p:nvSpPr>
        <p:spPr>
          <a:xfrm>
            <a:off x="304743" y="3805176"/>
            <a:ext cx="2273671" cy="211415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The normal user can see make a plan and add places to it.</a:t>
            </a:r>
          </a:p>
        </p:txBody>
      </p:sp>
      <p:sp>
        <p:nvSpPr>
          <p:cNvPr id="23" name="Subtitle 2">
            <a:extLst>
              <a:ext uri="{FF2B5EF4-FFF2-40B4-BE49-F238E27FC236}">
                <a16:creationId xmlns:a16="http://schemas.microsoft.com/office/drawing/2014/main" id="{5E065149-6225-7751-6343-97AEF4C369E3}"/>
              </a:ext>
            </a:extLst>
          </p:cNvPr>
          <p:cNvSpPr txBox="1">
            <a:spLocks/>
          </p:cNvSpPr>
          <p:nvPr/>
        </p:nvSpPr>
        <p:spPr>
          <a:xfrm>
            <a:off x="2824784" y="3805176"/>
            <a:ext cx="2650601" cy="211415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Next to the normal user privilege he can also request to add his business.</a:t>
            </a:r>
          </a:p>
        </p:txBody>
      </p:sp>
      <p:sp>
        <p:nvSpPr>
          <p:cNvPr id="24" name="Subtitle 2">
            <a:extLst>
              <a:ext uri="{FF2B5EF4-FFF2-40B4-BE49-F238E27FC236}">
                <a16:creationId xmlns:a16="http://schemas.microsoft.com/office/drawing/2014/main" id="{482AB62E-E92B-DBD2-CD7D-80E262D0875A}"/>
              </a:ext>
            </a:extLst>
          </p:cNvPr>
          <p:cNvSpPr txBox="1">
            <a:spLocks/>
          </p:cNvSpPr>
          <p:nvPr/>
        </p:nvSpPr>
        <p:spPr>
          <a:xfrm>
            <a:off x="8557683" y="3698110"/>
            <a:ext cx="2951288" cy="222121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He can accept and reject the requests. He can delete users and places. He has all the privileges on the website.</a:t>
            </a:r>
          </a:p>
        </p:txBody>
      </p:sp>
      <p:grpSp>
        <p:nvGrpSpPr>
          <p:cNvPr id="5" name="Group 4">
            <a:extLst>
              <a:ext uri="{FF2B5EF4-FFF2-40B4-BE49-F238E27FC236}">
                <a16:creationId xmlns:a16="http://schemas.microsoft.com/office/drawing/2014/main" id="{663B18C0-5B8B-44FE-397E-7E5D5C7EDA21}"/>
              </a:ext>
            </a:extLst>
          </p:cNvPr>
          <p:cNvGrpSpPr/>
          <p:nvPr/>
        </p:nvGrpSpPr>
        <p:grpSpPr>
          <a:xfrm>
            <a:off x="6182451" y="2036229"/>
            <a:ext cx="1608248" cy="1495823"/>
            <a:chOff x="5163276" y="2390377"/>
            <a:chExt cx="1608248" cy="1495823"/>
          </a:xfrm>
        </p:grpSpPr>
        <p:pic>
          <p:nvPicPr>
            <p:cNvPr id="7" name="Graphic 6" descr="Construction worker male with solid fill">
              <a:extLst>
                <a:ext uri="{FF2B5EF4-FFF2-40B4-BE49-F238E27FC236}">
                  <a16:creationId xmlns:a16="http://schemas.microsoft.com/office/drawing/2014/main" id="{5D1D3398-B496-9E17-0AEF-2BCD6748ACB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5510200" y="2971800"/>
              <a:ext cx="914400" cy="914400"/>
            </a:xfrm>
            <a:prstGeom prst="rect">
              <a:avLst/>
            </a:prstGeom>
          </p:spPr>
        </p:pic>
        <p:sp>
          <p:nvSpPr>
            <p:cNvPr id="9" name="Subtitle 2">
              <a:extLst>
                <a:ext uri="{FF2B5EF4-FFF2-40B4-BE49-F238E27FC236}">
                  <a16:creationId xmlns:a16="http://schemas.microsoft.com/office/drawing/2014/main" id="{62A12C6D-0FDC-D847-D8AE-C19F18C13A59}"/>
                </a:ext>
              </a:extLst>
            </p:cNvPr>
            <p:cNvSpPr txBox="1">
              <a:spLocks/>
            </p:cNvSpPr>
            <p:nvPr/>
          </p:nvSpPr>
          <p:spPr>
            <a:xfrm>
              <a:off x="5163276" y="2390377"/>
              <a:ext cx="1608248"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Data Entry</a:t>
              </a:r>
            </a:p>
          </p:txBody>
        </p:sp>
      </p:grpSp>
      <p:sp>
        <p:nvSpPr>
          <p:cNvPr id="11" name="Subtitle 2">
            <a:extLst>
              <a:ext uri="{FF2B5EF4-FFF2-40B4-BE49-F238E27FC236}">
                <a16:creationId xmlns:a16="http://schemas.microsoft.com/office/drawing/2014/main" id="{07070587-AFA5-84D5-DED0-06CEA8D50283}"/>
              </a:ext>
            </a:extLst>
          </p:cNvPr>
          <p:cNvSpPr txBox="1">
            <a:spLocks/>
          </p:cNvSpPr>
          <p:nvPr/>
        </p:nvSpPr>
        <p:spPr>
          <a:xfrm>
            <a:off x="5849740" y="3798266"/>
            <a:ext cx="2273671" cy="212106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This user can add places in a data entry page. And also have the normal user privilege.</a:t>
            </a:r>
          </a:p>
        </p:txBody>
      </p:sp>
    </p:spTree>
    <p:extLst>
      <p:ext uri="{BB962C8B-B14F-4D97-AF65-F5344CB8AC3E}">
        <p14:creationId xmlns:p14="http://schemas.microsoft.com/office/powerpoint/2010/main" val="1188476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1000"/>
                                        <p:tgtEl>
                                          <p:spTgt spid="21"/>
                                        </p:tgtEl>
                                      </p:cBhvr>
                                    </p:animEffect>
                                    <p:anim calcmode="lin" valueType="num">
                                      <p:cBhvr>
                                        <p:cTn id="13" dur="1000" fill="hold"/>
                                        <p:tgtEl>
                                          <p:spTgt spid="21"/>
                                        </p:tgtEl>
                                        <p:attrNameLst>
                                          <p:attrName>ppt_x</p:attrName>
                                        </p:attrNameLst>
                                      </p:cBhvr>
                                      <p:tavLst>
                                        <p:tav tm="0">
                                          <p:val>
                                            <p:strVal val="#ppt_x"/>
                                          </p:val>
                                        </p:tav>
                                        <p:tav tm="100000">
                                          <p:val>
                                            <p:strVal val="#ppt_x"/>
                                          </p:val>
                                        </p:tav>
                                      </p:tavLst>
                                    </p:anim>
                                    <p:anim calcmode="lin" valueType="num">
                                      <p:cBhvr>
                                        <p:cTn id="14"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1000"/>
                                        <p:tgtEl>
                                          <p:spTgt spid="23"/>
                                        </p:tgtEl>
                                      </p:cBhvr>
                                    </p:animEffect>
                                    <p:anim calcmode="lin" valueType="num">
                                      <p:cBhvr>
                                        <p:cTn id="20" dur="1000" fill="hold"/>
                                        <p:tgtEl>
                                          <p:spTgt spid="23"/>
                                        </p:tgtEl>
                                        <p:attrNameLst>
                                          <p:attrName>ppt_x</p:attrName>
                                        </p:attrNameLst>
                                      </p:cBhvr>
                                      <p:tavLst>
                                        <p:tav tm="0">
                                          <p:val>
                                            <p:strVal val="#ppt_x"/>
                                          </p:val>
                                        </p:tav>
                                        <p:tav tm="100000">
                                          <p:val>
                                            <p:strVal val="#ppt_x"/>
                                          </p:val>
                                        </p:tav>
                                      </p:tavLst>
                                    </p:anim>
                                    <p:anim calcmode="lin" valueType="num">
                                      <p:cBhvr>
                                        <p:cTn id="21" dur="1000" fill="hold"/>
                                        <p:tgtEl>
                                          <p:spTgt spid="23"/>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1000"/>
                                        <p:tgtEl>
                                          <p:spTgt spid="16"/>
                                        </p:tgtEl>
                                      </p:cBhvr>
                                    </p:animEffect>
                                    <p:anim calcmode="lin" valueType="num">
                                      <p:cBhvr>
                                        <p:cTn id="25" dur="1000" fill="hold"/>
                                        <p:tgtEl>
                                          <p:spTgt spid="16"/>
                                        </p:tgtEl>
                                        <p:attrNameLst>
                                          <p:attrName>ppt_x</p:attrName>
                                        </p:attrNameLst>
                                      </p:cBhvr>
                                      <p:tavLst>
                                        <p:tav tm="0">
                                          <p:val>
                                            <p:strVal val="#ppt_x"/>
                                          </p:val>
                                        </p:tav>
                                        <p:tav tm="100000">
                                          <p:val>
                                            <p:strVal val="#ppt_x"/>
                                          </p:val>
                                        </p:tav>
                                      </p:tavLst>
                                    </p:anim>
                                    <p:anim calcmode="lin" valueType="num">
                                      <p:cBhvr>
                                        <p:cTn id="26"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1000" fill="hold"/>
                                        <p:tgtEl>
                                          <p:spTgt spid="5"/>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1000"/>
                                        <p:tgtEl>
                                          <p:spTgt spid="11"/>
                                        </p:tgtEl>
                                      </p:cBhvr>
                                    </p:animEffect>
                                    <p:anim calcmode="lin" valueType="num">
                                      <p:cBhvr>
                                        <p:cTn id="37" dur="1000" fill="hold"/>
                                        <p:tgtEl>
                                          <p:spTgt spid="11"/>
                                        </p:tgtEl>
                                        <p:attrNameLst>
                                          <p:attrName>ppt_x</p:attrName>
                                        </p:attrNameLst>
                                      </p:cBhvr>
                                      <p:tavLst>
                                        <p:tav tm="0">
                                          <p:val>
                                            <p:strVal val="#ppt_x"/>
                                          </p:val>
                                        </p:tav>
                                        <p:tav tm="100000">
                                          <p:val>
                                            <p:strVal val="#ppt_x"/>
                                          </p:val>
                                        </p:tav>
                                      </p:tavLst>
                                    </p:anim>
                                    <p:anim calcmode="lin" valueType="num">
                                      <p:cBhvr>
                                        <p:cTn id="3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1000"/>
                                        <p:tgtEl>
                                          <p:spTgt spid="20"/>
                                        </p:tgtEl>
                                      </p:cBhvr>
                                    </p:animEffect>
                                    <p:anim calcmode="lin" valueType="num">
                                      <p:cBhvr>
                                        <p:cTn id="44" dur="1000" fill="hold"/>
                                        <p:tgtEl>
                                          <p:spTgt spid="20"/>
                                        </p:tgtEl>
                                        <p:attrNameLst>
                                          <p:attrName>ppt_x</p:attrName>
                                        </p:attrNameLst>
                                      </p:cBhvr>
                                      <p:tavLst>
                                        <p:tav tm="0">
                                          <p:val>
                                            <p:strVal val="#ppt_x"/>
                                          </p:val>
                                        </p:tav>
                                        <p:tav tm="100000">
                                          <p:val>
                                            <p:strVal val="#ppt_x"/>
                                          </p:val>
                                        </p:tav>
                                      </p:tavLst>
                                    </p:anim>
                                    <p:anim calcmode="lin" valueType="num">
                                      <p:cBhvr>
                                        <p:cTn id="45" dur="1000" fill="hold"/>
                                        <p:tgtEl>
                                          <p:spTgt spid="20"/>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fade">
                                      <p:cBhvr>
                                        <p:cTn id="48" dur="1000"/>
                                        <p:tgtEl>
                                          <p:spTgt spid="24"/>
                                        </p:tgtEl>
                                      </p:cBhvr>
                                    </p:animEffect>
                                    <p:anim calcmode="lin" valueType="num">
                                      <p:cBhvr>
                                        <p:cTn id="49" dur="1000" fill="hold"/>
                                        <p:tgtEl>
                                          <p:spTgt spid="24"/>
                                        </p:tgtEl>
                                        <p:attrNameLst>
                                          <p:attrName>ppt_x</p:attrName>
                                        </p:attrNameLst>
                                      </p:cBhvr>
                                      <p:tavLst>
                                        <p:tav tm="0">
                                          <p:val>
                                            <p:strVal val="#ppt_x"/>
                                          </p:val>
                                        </p:tav>
                                        <p:tav tm="100000">
                                          <p:val>
                                            <p:strVal val="#ppt_x"/>
                                          </p:val>
                                        </p:tav>
                                      </p:tavLst>
                                    </p:anim>
                                    <p:anim calcmode="lin" valueType="num">
                                      <p:cBhvr>
                                        <p:cTn id="50"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B30980-5390-C18F-EC06-E8BCAF75463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78677" y="2788612"/>
            <a:ext cx="5609590" cy="3633908"/>
          </a:xfrm>
          <a:prstGeom prst="rect">
            <a:avLst/>
          </a:prstGeom>
        </p:spPr>
      </p:pic>
      <p:sp>
        <p:nvSpPr>
          <p:cNvPr id="8" name="TextBox 7">
            <a:extLst>
              <a:ext uri="{FF2B5EF4-FFF2-40B4-BE49-F238E27FC236}">
                <a16:creationId xmlns:a16="http://schemas.microsoft.com/office/drawing/2014/main" id="{90BF0B5A-A693-99FF-BE66-5894CE84C33F}"/>
              </a:ext>
            </a:extLst>
          </p:cNvPr>
          <p:cNvSpPr txBox="1"/>
          <p:nvPr/>
        </p:nvSpPr>
        <p:spPr>
          <a:xfrm>
            <a:off x="1810094" y="572620"/>
            <a:ext cx="8571809" cy="1015663"/>
          </a:xfrm>
          <a:prstGeom prst="rect">
            <a:avLst/>
          </a:prstGeom>
          <a:noFill/>
        </p:spPr>
        <p:txBody>
          <a:bodyPr wrap="square" rtlCol="0">
            <a:spAutoFit/>
          </a:bodyPr>
          <a:lstStyle/>
          <a:p>
            <a:r>
              <a:rPr lang="en-US" sz="6000" dirty="0"/>
              <a:t>Registration and login form</a:t>
            </a:r>
          </a:p>
        </p:txBody>
      </p:sp>
      <p:sp>
        <p:nvSpPr>
          <p:cNvPr id="9" name="TextBox 8">
            <a:extLst>
              <a:ext uri="{FF2B5EF4-FFF2-40B4-BE49-F238E27FC236}">
                <a16:creationId xmlns:a16="http://schemas.microsoft.com/office/drawing/2014/main" id="{3F2675A5-EB78-16E6-9627-A79CCC583EBA}"/>
              </a:ext>
            </a:extLst>
          </p:cNvPr>
          <p:cNvSpPr txBox="1"/>
          <p:nvPr/>
        </p:nvSpPr>
        <p:spPr>
          <a:xfrm>
            <a:off x="1517071" y="1588283"/>
            <a:ext cx="9157857" cy="1200329"/>
          </a:xfrm>
          <a:prstGeom prst="rect">
            <a:avLst/>
          </a:prstGeom>
          <a:noFill/>
        </p:spPr>
        <p:txBody>
          <a:bodyPr wrap="square" rtlCol="0">
            <a:spAutoFit/>
          </a:bodyPr>
          <a:lstStyle/>
          <a:p>
            <a:pPr algn="just"/>
            <a:r>
              <a:rPr lang="en-US" sz="2400" dirty="0"/>
              <a:t>We created a registration form with the user's basic information. such as his name, gender, or email. For user trust, we additionally created a secured form from the SQL injection and encrypted the password.</a:t>
            </a:r>
          </a:p>
        </p:txBody>
      </p:sp>
      <p:pic>
        <p:nvPicPr>
          <p:cNvPr id="2" name="Picture 1" descr="A picture containing bird&#10;&#10;Description automatically generated">
            <a:extLst>
              <a:ext uri="{FF2B5EF4-FFF2-40B4-BE49-F238E27FC236}">
                <a16:creationId xmlns:a16="http://schemas.microsoft.com/office/drawing/2014/main" id="{8FE44CA5-1F11-CB42-B1DB-22A0EF2EB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3" name="Picture 2">
            <a:extLst>
              <a:ext uri="{FF2B5EF4-FFF2-40B4-BE49-F238E27FC236}">
                <a16:creationId xmlns:a16="http://schemas.microsoft.com/office/drawing/2014/main" id="{74C604CF-2EA0-DDE9-13C3-AA0937ACD67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2765" y="2788612"/>
            <a:ext cx="5563235" cy="3633908"/>
          </a:xfrm>
          <a:prstGeom prst="rect">
            <a:avLst/>
          </a:prstGeom>
        </p:spPr>
      </p:pic>
    </p:spTree>
    <p:extLst>
      <p:ext uri="{BB962C8B-B14F-4D97-AF65-F5344CB8AC3E}">
        <p14:creationId xmlns:p14="http://schemas.microsoft.com/office/powerpoint/2010/main" val="3748978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par>
                                <p:cTn id="8" presetID="22" presetClass="entr" presetSubtype="1"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up)">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0BF0B5A-A693-99FF-BE66-5894CE84C33F}"/>
              </a:ext>
            </a:extLst>
          </p:cNvPr>
          <p:cNvSpPr txBox="1"/>
          <p:nvPr/>
        </p:nvSpPr>
        <p:spPr>
          <a:xfrm>
            <a:off x="4212519" y="332581"/>
            <a:ext cx="3766961" cy="1015663"/>
          </a:xfrm>
          <a:prstGeom prst="rect">
            <a:avLst/>
          </a:prstGeom>
          <a:noFill/>
        </p:spPr>
        <p:txBody>
          <a:bodyPr wrap="square" rtlCol="0">
            <a:spAutoFit/>
          </a:bodyPr>
          <a:lstStyle/>
          <a:p>
            <a:r>
              <a:rPr lang="en-US" sz="6000" dirty="0"/>
              <a:t>Home Page</a:t>
            </a:r>
          </a:p>
        </p:txBody>
      </p:sp>
      <p:sp>
        <p:nvSpPr>
          <p:cNvPr id="9" name="Text">
            <a:extLst>
              <a:ext uri="{FF2B5EF4-FFF2-40B4-BE49-F238E27FC236}">
                <a16:creationId xmlns:a16="http://schemas.microsoft.com/office/drawing/2014/main" id="{3F2675A5-EB78-16E6-9627-A79CCC583EBA}"/>
              </a:ext>
            </a:extLst>
          </p:cNvPr>
          <p:cNvSpPr txBox="1"/>
          <p:nvPr/>
        </p:nvSpPr>
        <p:spPr>
          <a:xfrm>
            <a:off x="473823" y="1862603"/>
            <a:ext cx="4358640" cy="4154984"/>
          </a:xfrm>
          <a:prstGeom prst="rect">
            <a:avLst/>
          </a:prstGeom>
          <a:noFill/>
        </p:spPr>
        <p:txBody>
          <a:bodyPr wrap="square" rtlCol="0">
            <a:spAutoFit/>
          </a:bodyPr>
          <a:lstStyle/>
          <a:p>
            <a:pPr algn="just"/>
            <a:r>
              <a:rPr lang="en-US" sz="2400" dirty="0"/>
              <a:t>The user interface is welcoming and simple to use, which is something we ensure.</a:t>
            </a:r>
          </a:p>
          <a:p>
            <a:pPr algn="just"/>
            <a:endParaRPr lang="en-US" sz="2400" dirty="0"/>
          </a:p>
          <a:p>
            <a:pPr algn="just"/>
            <a:r>
              <a:rPr lang="en-US" sz="2400" dirty="0"/>
              <a:t>The home</a:t>
            </a:r>
            <a:r>
              <a:rPr lang="ar-EG" sz="2400" dirty="0"/>
              <a:t> </a:t>
            </a:r>
            <a:r>
              <a:rPr lang="en-US" sz="2400" dirty="0"/>
              <a:t>page includes a lovely floating navbar with links to the website's primary pages. And a brief of the main website’s features as well as a way to get in touch with the development team</a:t>
            </a:r>
          </a:p>
        </p:txBody>
      </p:sp>
      <p:pic>
        <p:nvPicPr>
          <p:cNvPr id="2" name="Picture 1" descr="A picture containing bird&#10;&#10;Description automatically generated">
            <a:extLst>
              <a:ext uri="{FF2B5EF4-FFF2-40B4-BE49-F238E27FC236}">
                <a16:creationId xmlns:a16="http://schemas.microsoft.com/office/drawing/2014/main" id="{61578DC3-F560-B0A2-DF73-41EE026BF0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a:extLst>
              <a:ext uri="{FF2B5EF4-FFF2-40B4-BE49-F238E27FC236}">
                <a16:creationId xmlns:a16="http://schemas.microsoft.com/office/drawing/2014/main" id="{3D47F391-3605-0CEB-CBD0-58CA1D3034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8009" y="1959077"/>
            <a:ext cx="6675556" cy="3133783"/>
          </a:xfrm>
          <a:prstGeom prst="rect">
            <a:avLst/>
          </a:prstGeom>
        </p:spPr>
      </p:pic>
    </p:spTree>
    <p:extLst>
      <p:ext uri="{BB962C8B-B14F-4D97-AF65-F5344CB8AC3E}">
        <p14:creationId xmlns:p14="http://schemas.microsoft.com/office/powerpoint/2010/main" val="25253012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C9783-72AD-5C4A-7D8D-F263E4C15532}"/>
              </a:ext>
            </a:extLst>
          </p:cNvPr>
          <p:cNvSpPr>
            <a:spLocks noGrp="1"/>
          </p:cNvSpPr>
          <p:nvPr>
            <p:ph type="ctrTitle"/>
          </p:nvPr>
        </p:nvSpPr>
        <p:spPr>
          <a:xfrm>
            <a:off x="4109884" y="344129"/>
            <a:ext cx="3818380" cy="760843"/>
          </a:xfrm>
        </p:spPr>
        <p:txBody>
          <a:bodyPr>
            <a:normAutofit fontScale="90000"/>
          </a:bodyPr>
          <a:lstStyle/>
          <a:p>
            <a:r>
              <a:rPr lang="en-US" b="1" dirty="0"/>
              <a:t>Our Services</a:t>
            </a:r>
          </a:p>
        </p:txBody>
      </p:sp>
      <p:sp>
        <p:nvSpPr>
          <p:cNvPr id="3" name="Text">
            <a:extLst>
              <a:ext uri="{FF2B5EF4-FFF2-40B4-BE49-F238E27FC236}">
                <a16:creationId xmlns:a16="http://schemas.microsoft.com/office/drawing/2014/main" id="{1D5794E2-46B3-C04E-3D7B-34C964A739FE}"/>
              </a:ext>
            </a:extLst>
          </p:cNvPr>
          <p:cNvSpPr>
            <a:spLocks noGrp="1"/>
          </p:cNvSpPr>
          <p:nvPr>
            <p:ph type="subTitle" idx="1"/>
          </p:nvPr>
        </p:nvSpPr>
        <p:spPr>
          <a:xfrm>
            <a:off x="1524000" y="1180884"/>
            <a:ext cx="9144000" cy="1655762"/>
          </a:xfrm>
        </p:spPr>
        <p:txBody>
          <a:bodyPr/>
          <a:lstStyle/>
          <a:p>
            <a:pPr algn="just"/>
            <a:r>
              <a:rPr lang="en-US" dirty="0"/>
              <a:t>We offer a range of services to help users navigate our site with ease and access the various resources available. These services include budget definition, itinerary planning, and recommendations for diverse and exciting destinations to visit.</a:t>
            </a:r>
          </a:p>
        </p:txBody>
      </p:sp>
      <p:pic>
        <p:nvPicPr>
          <p:cNvPr id="4" name="Picture 3" descr="A picture containing bird&#10;&#10;Description automatically generated">
            <a:extLst>
              <a:ext uri="{FF2B5EF4-FFF2-40B4-BE49-F238E27FC236}">
                <a16:creationId xmlns:a16="http://schemas.microsoft.com/office/drawing/2014/main" id="{F761CCD1-B303-108B-2FE2-CE879249E4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9" name="!!Picture">
            <a:extLst>
              <a:ext uri="{FF2B5EF4-FFF2-40B4-BE49-F238E27FC236}">
                <a16:creationId xmlns:a16="http://schemas.microsoft.com/office/drawing/2014/main" id="{0F2CC660-CE2D-4649-DC71-7784D44563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0876" y="2604916"/>
            <a:ext cx="8390248" cy="3925469"/>
          </a:xfrm>
          <a:prstGeom prst="rect">
            <a:avLst/>
          </a:prstGeom>
        </p:spPr>
      </p:pic>
    </p:spTree>
    <p:extLst>
      <p:ext uri="{BB962C8B-B14F-4D97-AF65-F5344CB8AC3E}">
        <p14:creationId xmlns:p14="http://schemas.microsoft.com/office/powerpoint/2010/main" val="10599624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AF850-D74D-2E2F-93B1-252485094247}"/>
              </a:ext>
            </a:extLst>
          </p:cNvPr>
          <p:cNvSpPr>
            <a:spLocks noGrp="1"/>
          </p:cNvSpPr>
          <p:nvPr>
            <p:ph type="ctrTitle"/>
          </p:nvPr>
        </p:nvSpPr>
        <p:spPr>
          <a:xfrm>
            <a:off x="2747010" y="124690"/>
            <a:ext cx="6697980" cy="973137"/>
          </a:xfrm>
        </p:spPr>
        <p:txBody>
          <a:bodyPr>
            <a:normAutofit/>
          </a:bodyPr>
          <a:lstStyle/>
          <a:p>
            <a:r>
              <a:rPr lang="en-US" b="1" dirty="0"/>
              <a:t>About and Contact us</a:t>
            </a:r>
          </a:p>
        </p:txBody>
      </p:sp>
      <p:sp>
        <p:nvSpPr>
          <p:cNvPr id="3" name="Subtitle 2">
            <a:extLst>
              <a:ext uri="{FF2B5EF4-FFF2-40B4-BE49-F238E27FC236}">
                <a16:creationId xmlns:a16="http://schemas.microsoft.com/office/drawing/2014/main" id="{425EC18C-331B-10D0-547D-00FF1C97ECB6}"/>
              </a:ext>
            </a:extLst>
          </p:cNvPr>
          <p:cNvSpPr>
            <a:spLocks noGrp="1"/>
          </p:cNvSpPr>
          <p:nvPr>
            <p:ph type="subTitle" idx="1"/>
          </p:nvPr>
        </p:nvSpPr>
        <p:spPr>
          <a:xfrm>
            <a:off x="391391" y="1615808"/>
            <a:ext cx="3505199" cy="4357400"/>
          </a:xfrm>
        </p:spPr>
        <p:txBody>
          <a:bodyPr>
            <a:normAutofit fontScale="77500" lnSpcReduction="20000"/>
          </a:bodyPr>
          <a:lstStyle/>
          <a:p>
            <a:pPr algn="just">
              <a:lnSpc>
                <a:spcPct val="150000"/>
              </a:lnSpc>
            </a:pPr>
            <a:r>
              <a:rPr lang="en-US" dirty="0"/>
              <a:t>We made an About and contact us , To get acquainted with the services provided by our site in a brief way and to easily communicate with us by phone, e-mail or social networking sites. The contact form is used to send us a request to put your </a:t>
            </a:r>
            <a:r>
              <a:rPr lang="en-US" dirty="0" err="1"/>
              <a:t>buisniss</a:t>
            </a:r>
            <a:r>
              <a:rPr lang="en-US" dirty="0"/>
              <a:t> in our website by sending us an email so the admins change the </a:t>
            </a:r>
            <a:r>
              <a:rPr lang="en-US" dirty="0" err="1"/>
              <a:t>privilage</a:t>
            </a:r>
            <a:r>
              <a:rPr lang="en-US" dirty="0"/>
              <a:t> of the user.</a:t>
            </a:r>
          </a:p>
          <a:p>
            <a:pPr algn="just">
              <a:lnSpc>
                <a:spcPct val="150000"/>
              </a:lnSpc>
            </a:pPr>
            <a:endParaRPr lang="en-US" dirty="0"/>
          </a:p>
        </p:txBody>
      </p:sp>
      <p:pic>
        <p:nvPicPr>
          <p:cNvPr id="4" name="Picture 3" descr="A picture containing bird&#10;&#10;Description automatically generated">
            <a:extLst>
              <a:ext uri="{FF2B5EF4-FFF2-40B4-BE49-F238E27FC236}">
                <a16:creationId xmlns:a16="http://schemas.microsoft.com/office/drawing/2014/main" id="{CEE7B604-D373-88D3-EB23-3293C0D1DC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a:extLst>
              <a:ext uri="{FF2B5EF4-FFF2-40B4-BE49-F238E27FC236}">
                <a16:creationId xmlns:a16="http://schemas.microsoft.com/office/drawing/2014/main" id="{6E930D84-D8F9-DBA5-7CD9-35640D095E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8932" y="1634042"/>
            <a:ext cx="7659832" cy="3589916"/>
          </a:xfrm>
          <a:prstGeom prst="rect">
            <a:avLst/>
          </a:prstGeom>
        </p:spPr>
      </p:pic>
    </p:spTree>
    <p:extLst>
      <p:ext uri="{BB962C8B-B14F-4D97-AF65-F5344CB8AC3E}">
        <p14:creationId xmlns:p14="http://schemas.microsoft.com/office/powerpoint/2010/main" val="1670098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AF850-D74D-2E2F-93B1-252485094247}"/>
              </a:ext>
            </a:extLst>
          </p:cNvPr>
          <p:cNvSpPr>
            <a:spLocks noGrp="1"/>
          </p:cNvSpPr>
          <p:nvPr>
            <p:ph type="ctrTitle"/>
          </p:nvPr>
        </p:nvSpPr>
        <p:spPr>
          <a:xfrm>
            <a:off x="2747010" y="124690"/>
            <a:ext cx="6697980" cy="973137"/>
          </a:xfrm>
        </p:spPr>
        <p:txBody>
          <a:bodyPr>
            <a:normAutofit/>
          </a:bodyPr>
          <a:lstStyle/>
          <a:p>
            <a:r>
              <a:rPr lang="en-US" b="1" dirty="0"/>
              <a:t>Navigation bar</a:t>
            </a:r>
          </a:p>
        </p:txBody>
      </p:sp>
      <p:sp>
        <p:nvSpPr>
          <p:cNvPr id="3" name="Subtitle 2">
            <a:extLst>
              <a:ext uri="{FF2B5EF4-FFF2-40B4-BE49-F238E27FC236}">
                <a16:creationId xmlns:a16="http://schemas.microsoft.com/office/drawing/2014/main" id="{425EC18C-331B-10D0-547D-00FF1C97ECB6}"/>
              </a:ext>
            </a:extLst>
          </p:cNvPr>
          <p:cNvSpPr>
            <a:spLocks noGrp="1"/>
          </p:cNvSpPr>
          <p:nvPr>
            <p:ph type="subTitle" idx="1"/>
          </p:nvPr>
        </p:nvSpPr>
        <p:spPr>
          <a:xfrm>
            <a:off x="110395" y="2924045"/>
            <a:ext cx="3557907" cy="488026"/>
          </a:xfrm>
        </p:spPr>
        <p:txBody>
          <a:bodyPr>
            <a:normAutofit fontScale="92500" lnSpcReduction="10000"/>
          </a:bodyPr>
          <a:lstStyle/>
          <a:p>
            <a:r>
              <a:rPr lang="en-US" sz="3200" dirty="0"/>
              <a:t>Business account</a:t>
            </a:r>
          </a:p>
        </p:txBody>
      </p:sp>
      <p:pic>
        <p:nvPicPr>
          <p:cNvPr id="4" name="Picture 3" descr="A picture containing bird&#10;&#10;Description automatically generated">
            <a:extLst>
              <a:ext uri="{FF2B5EF4-FFF2-40B4-BE49-F238E27FC236}">
                <a16:creationId xmlns:a16="http://schemas.microsoft.com/office/drawing/2014/main" id="{CEE7B604-D373-88D3-EB23-3293C0D1DC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5">
            <a:extLst>
              <a:ext uri="{FF2B5EF4-FFF2-40B4-BE49-F238E27FC236}">
                <a16:creationId xmlns:a16="http://schemas.microsoft.com/office/drawing/2014/main" id="{298E9731-38F2-B6CF-E28F-2272723117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352" y="2775293"/>
            <a:ext cx="7905353" cy="770510"/>
          </a:xfrm>
          <a:prstGeom prst="rect">
            <a:avLst/>
          </a:prstGeom>
        </p:spPr>
      </p:pic>
      <p:pic>
        <p:nvPicPr>
          <p:cNvPr id="9" name="Picture 8">
            <a:extLst>
              <a:ext uri="{FF2B5EF4-FFF2-40B4-BE49-F238E27FC236}">
                <a16:creationId xmlns:a16="http://schemas.microsoft.com/office/drawing/2014/main" id="{2DBE5E95-EEE0-EE6D-092E-A237A3D5D6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4971" y="2775293"/>
            <a:ext cx="7812061" cy="752519"/>
          </a:xfrm>
          <a:prstGeom prst="rect">
            <a:avLst/>
          </a:prstGeom>
        </p:spPr>
      </p:pic>
      <p:pic>
        <p:nvPicPr>
          <p:cNvPr id="11" name="Picture 10">
            <a:extLst>
              <a:ext uri="{FF2B5EF4-FFF2-40B4-BE49-F238E27FC236}">
                <a16:creationId xmlns:a16="http://schemas.microsoft.com/office/drawing/2014/main" id="{39F77160-924E-98EF-55BD-9C60B4615D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53545" y="2809666"/>
            <a:ext cx="7612503" cy="752520"/>
          </a:xfrm>
          <a:prstGeom prst="rect">
            <a:avLst/>
          </a:prstGeom>
        </p:spPr>
      </p:pic>
      <p:sp>
        <p:nvSpPr>
          <p:cNvPr id="12" name="TextBox 11">
            <a:extLst>
              <a:ext uri="{FF2B5EF4-FFF2-40B4-BE49-F238E27FC236}">
                <a16:creationId xmlns:a16="http://schemas.microsoft.com/office/drawing/2014/main" id="{80126EB3-C4D8-05E7-81F2-CF3010BD03D2}"/>
              </a:ext>
            </a:extLst>
          </p:cNvPr>
          <p:cNvSpPr txBox="1"/>
          <p:nvPr/>
        </p:nvSpPr>
        <p:spPr>
          <a:xfrm flipH="1">
            <a:off x="10170646" y="2871967"/>
            <a:ext cx="1006386" cy="584775"/>
          </a:xfrm>
          <a:prstGeom prst="rect">
            <a:avLst/>
          </a:prstGeom>
          <a:noFill/>
        </p:spPr>
        <p:txBody>
          <a:bodyPr wrap="square" rtlCol="0">
            <a:spAutoFit/>
          </a:bodyPr>
          <a:lstStyle/>
          <a:p>
            <a:r>
              <a:rPr lang="en-US" sz="3200" dirty="0"/>
              <a:t>User</a:t>
            </a:r>
            <a:endParaRPr lang="en-US" dirty="0"/>
          </a:p>
        </p:txBody>
      </p:sp>
      <p:sp>
        <p:nvSpPr>
          <p:cNvPr id="13" name="TextBox 12">
            <a:extLst>
              <a:ext uri="{FF2B5EF4-FFF2-40B4-BE49-F238E27FC236}">
                <a16:creationId xmlns:a16="http://schemas.microsoft.com/office/drawing/2014/main" id="{356611B2-2531-11BA-78C3-C76F37CC7DDA}"/>
              </a:ext>
            </a:extLst>
          </p:cNvPr>
          <p:cNvSpPr txBox="1"/>
          <p:nvPr/>
        </p:nvSpPr>
        <p:spPr>
          <a:xfrm flipH="1">
            <a:off x="9556575" y="2809666"/>
            <a:ext cx="1620457" cy="584775"/>
          </a:xfrm>
          <a:prstGeom prst="rect">
            <a:avLst/>
          </a:prstGeom>
          <a:noFill/>
        </p:spPr>
        <p:txBody>
          <a:bodyPr wrap="square" rtlCol="0">
            <a:spAutoFit/>
          </a:bodyPr>
          <a:lstStyle/>
          <a:p>
            <a:r>
              <a:rPr lang="en-US" sz="3200" dirty="0"/>
              <a:t>Admin</a:t>
            </a:r>
            <a:endParaRPr lang="en-US" dirty="0"/>
          </a:p>
        </p:txBody>
      </p:sp>
      <p:pic>
        <p:nvPicPr>
          <p:cNvPr id="18" name="Picture 17">
            <a:extLst>
              <a:ext uri="{FF2B5EF4-FFF2-40B4-BE49-F238E27FC236}">
                <a16:creationId xmlns:a16="http://schemas.microsoft.com/office/drawing/2014/main" id="{D6BF637A-9AF0-6704-DC18-02CD037ED075}"/>
              </a:ext>
            </a:extLst>
          </p:cNvPr>
          <p:cNvPicPr>
            <a:picLocks noChangeAspect="1"/>
          </p:cNvPicPr>
          <p:nvPr/>
        </p:nvPicPr>
        <p:blipFill>
          <a:blip r:embed="rId6"/>
          <a:stretch>
            <a:fillRect/>
          </a:stretch>
        </p:blipFill>
        <p:spPr>
          <a:xfrm>
            <a:off x="8563117" y="1758558"/>
            <a:ext cx="2543826" cy="2713415"/>
          </a:xfrm>
          <a:prstGeom prst="rect">
            <a:avLst/>
          </a:prstGeom>
        </p:spPr>
      </p:pic>
      <p:pic>
        <p:nvPicPr>
          <p:cNvPr id="21" name="Picture 20">
            <a:extLst>
              <a:ext uri="{FF2B5EF4-FFF2-40B4-BE49-F238E27FC236}">
                <a16:creationId xmlns:a16="http://schemas.microsoft.com/office/drawing/2014/main" id="{C9BE2DFB-44BA-B26E-D53F-CBF8C9FD752E}"/>
              </a:ext>
            </a:extLst>
          </p:cNvPr>
          <p:cNvPicPr>
            <a:picLocks noChangeAspect="1"/>
          </p:cNvPicPr>
          <p:nvPr/>
        </p:nvPicPr>
        <p:blipFill>
          <a:blip r:embed="rId7"/>
          <a:stretch>
            <a:fillRect/>
          </a:stretch>
        </p:blipFill>
        <p:spPr>
          <a:xfrm>
            <a:off x="5008841" y="2014079"/>
            <a:ext cx="3109229" cy="2202371"/>
          </a:xfrm>
          <a:prstGeom prst="rect">
            <a:avLst/>
          </a:prstGeom>
        </p:spPr>
      </p:pic>
      <p:sp>
        <p:nvSpPr>
          <p:cNvPr id="22" name="Subtitle 2">
            <a:extLst>
              <a:ext uri="{FF2B5EF4-FFF2-40B4-BE49-F238E27FC236}">
                <a16:creationId xmlns:a16="http://schemas.microsoft.com/office/drawing/2014/main" id="{C1848EB0-ADDA-CC90-D3D0-B737B85ACAD9}"/>
              </a:ext>
            </a:extLst>
          </p:cNvPr>
          <p:cNvSpPr txBox="1">
            <a:spLocks/>
          </p:cNvSpPr>
          <p:nvPr/>
        </p:nvSpPr>
        <p:spPr>
          <a:xfrm>
            <a:off x="871189" y="2628695"/>
            <a:ext cx="3357137" cy="97313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50000"/>
              </a:lnSpc>
            </a:pPr>
            <a:r>
              <a:rPr lang="en-US" sz="3200" dirty="0"/>
              <a:t>Sub navigation bar</a:t>
            </a:r>
          </a:p>
        </p:txBody>
      </p:sp>
    </p:spTree>
    <p:extLst>
      <p:ext uri="{BB962C8B-B14F-4D97-AF65-F5344CB8AC3E}">
        <p14:creationId xmlns:p14="http://schemas.microsoft.com/office/powerpoint/2010/main" val="2094518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xit" presetSubtype="0" fill="hold" nodeType="clickEffect">
                                  <p:stCondLst>
                                    <p:cond delay="0"/>
                                  </p:stCondLst>
                                  <p:childTnLst>
                                    <p:animEffect transition="out" filter="fade">
                                      <p:cBhvr>
                                        <p:cTn id="14" dur="1000"/>
                                        <p:tgtEl>
                                          <p:spTgt spid="6"/>
                                        </p:tgtEl>
                                      </p:cBhvr>
                                    </p:animEffect>
                                    <p:anim calcmode="lin" valueType="num">
                                      <p:cBhvr>
                                        <p:cTn id="15" dur="1000"/>
                                        <p:tgtEl>
                                          <p:spTgt spid="6"/>
                                        </p:tgtEl>
                                        <p:attrNameLst>
                                          <p:attrName>ppt_x</p:attrName>
                                        </p:attrNameLst>
                                      </p:cBhvr>
                                      <p:tavLst>
                                        <p:tav tm="0">
                                          <p:val>
                                            <p:strVal val="ppt_x"/>
                                          </p:val>
                                        </p:tav>
                                        <p:tav tm="100000">
                                          <p:val>
                                            <p:strVal val="ppt_x"/>
                                          </p:val>
                                        </p:tav>
                                      </p:tavLst>
                                    </p:anim>
                                    <p:anim calcmode="lin" valueType="num">
                                      <p:cBhvr>
                                        <p:cTn id="16" dur="1000"/>
                                        <p:tgtEl>
                                          <p:spTgt spid="6"/>
                                        </p:tgtEl>
                                        <p:attrNameLst>
                                          <p:attrName>ppt_y</p:attrName>
                                        </p:attrNameLst>
                                      </p:cBhvr>
                                      <p:tavLst>
                                        <p:tav tm="0">
                                          <p:val>
                                            <p:strVal val="ppt_y"/>
                                          </p:val>
                                        </p:tav>
                                        <p:tav tm="100000">
                                          <p:val>
                                            <p:strVal val="ppt_y+.1"/>
                                          </p:val>
                                        </p:tav>
                                      </p:tavLst>
                                    </p:anim>
                                    <p:set>
                                      <p:cBhvr>
                                        <p:cTn id="17" dur="1" fill="hold">
                                          <p:stCondLst>
                                            <p:cond delay="999"/>
                                          </p:stCondLst>
                                        </p:cTn>
                                        <p:tgtEl>
                                          <p:spTgt spid="6"/>
                                        </p:tgtEl>
                                        <p:attrNameLst>
                                          <p:attrName>style.visibility</p:attrName>
                                        </p:attrNameLst>
                                      </p:cBhvr>
                                      <p:to>
                                        <p:strVal val="hidden"/>
                                      </p:to>
                                    </p:set>
                                  </p:childTnLst>
                                </p:cTn>
                              </p:par>
                              <p:par>
                                <p:cTn id="18" presetID="42" presetClass="exit" presetSubtype="0" fill="hold" grpId="1" nodeType="withEffect">
                                  <p:stCondLst>
                                    <p:cond delay="0"/>
                                  </p:stCondLst>
                                  <p:childTnLst>
                                    <p:animEffect transition="out" filter="fade">
                                      <p:cBhvr>
                                        <p:cTn id="19" dur="1000"/>
                                        <p:tgtEl>
                                          <p:spTgt spid="12"/>
                                        </p:tgtEl>
                                      </p:cBhvr>
                                    </p:animEffect>
                                    <p:anim calcmode="lin" valueType="num">
                                      <p:cBhvr>
                                        <p:cTn id="20" dur="1000"/>
                                        <p:tgtEl>
                                          <p:spTgt spid="12"/>
                                        </p:tgtEl>
                                        <p:attrNameLst>
                                          <p:attrName>ppt_x</p:attrName>
                                        </p:attrNameLst>
                                      </p:cBhvr>
                                      <p:tavLst>
                                        <p:tav tm="0">
                                          <p:val>
                                            <p:strVal val="ppt_x"/>
                                          </p:val>
                                        </p:tav>
                                        <p:tav tm="100000">
                                          <p:val>
                                            <p:strVal val="ppt_x"/>
                                          </p:val>
                                        </p:tav>
                                      </p:tavLst>
                                    </p:anim>
                                    <p:anim calcmode="lin" valueType="num">
                                      <p:cBhvr>
                                        <p:cTn id="21" dur="1000"/>
                                        <p:tgtEl>
                                          <p:spTgt spid="12"/>
                                        </p:tgtEl>
                                        <p:attrNameLst>
                                          <p:attrName>ppt_y</p:attrName>
                                        </p:attrNameLst>
                                      </p:cBhvr>
                                      <p:tavLst>
                                        <p:tav tm="0">
                                          <p:val>
                                            <p:strVal val="ppt_y"/>
                                          </p:val>
                                        </p:tav>
                                        <p:tav tm="100000">
                                          <p:val>
                                            <p:strVal val="ppt_y+.1"/>
                                          </p:val>
                                        </p:tav>
                                      </p:tavLst>
                                    </p:anim>
                                    <p:set>
                                      <p:cBhvr>
                                        <p:cTn id="22" dur="1" fill="hold">
                                          <p:stCondLst>
                                            <p:cond delay="999"/>
                                          </p:stCondLst>
                                        </p:cTn>
                                        <p:tgtEl>
                                          <p:spTgt spid="12"/>
                                        </p:tgtEl>
                                        <p:attrNameLst>
                                          <p:attrName>style.visibility</p:attrName>
                                        </p:attrNameLst>
                                      </p:cBhvr>
                                      <p:to>
                                        <p:strVal val="hidden"/>
                                      </p:to>
                                    </p:set>
                                  </p:childTnLst>
                                </p:cTn>
                              </p:par>
                              <p:par>
                                <p:cTn id="23" presetID="47" presetClass="entr" presetSubtype="0" fill="hold" grpId="0" nodeType="with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fade">
                                      <p:cBhvr>
                                        <p:cTn id="25" dur="1000"/>
                                        <p:tgtEl>
                                          <p:spTgt spid="3">
                                            <p:txEl>
                                              <p:pRg st="0" end="0"/>
                                            </p:txEl>
                                          </p:spTgt>
                                        </p:tgtEl>
                                      </p:cBhvr>
                                    </p:animEffect>
                                    <p:anim calcmode="lin" valueType="num">
                                      <p:cBhvr>
                                        <p:cTn id="26"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8" presetID="47" presetClass="entr" presetSubtype="0" fill="hold"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000"/>
                                        <p:tgtEl>
                                          <p:spTgt spid="9"/>
                                        </p:tgtEl>
                                      </p:cBhvr>
                                    </p:animEffect>
                                    <p:anim calcmode="lin" valueType="num">
                                      <p:cBhvr>
                                        <p:cTn id="31" dur="1000" fill="hold"/>
                                        <p:tgtEl>
                                          <p:spTgt spid="9"/>
                                        </p:tgtEl>
                                        <p:attrNameLst>
                                          <p:attrName>ppt_x</p:attrName>
                                        </p:attrNameLst>
                                      </p:cBhvr>
                                      <p:tavLst>
                                        <p:tav tm="0">
                                          <p:val>
                                            <p:strVal val="#ppt_x"/>
                                          </p:val>
                                        </p:tav>
                                        <p:tav tm="100000">
                                          <p:val>
                                            <p:strVal val="#ppt_x"/>
                                          </p:val>
                                        </p:tav>
                                      </p:tavLst>
                                    </p:anim>
                                    <p:anim calcmode="lin" valueType="num">
                                      <p:cBhvr>
                                        <p:cTn id="3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xit" presetSubtype="0" fill="hold" grpId="1" nodeType="clickEffect">
                                  <p:stCondLst>
                                    <p:cond delay="0"/>
                                  </p:stCondLst>
                                  <p:childTnLst>
                                    <p:animEffect transition="out" filter="fade">
                                      <p:cBhvr>
                                        <p:cTn id="36" dur="1000"/>
                                        <p:tgtEl>
                                          <p:spTgt spid="3">
                                            <p:txEl>
                                              <p:pRg st="0" end="0"/>
                                            </p:txEl>
                                          </p:spTgt>
                                        </p:tgtEl>
                                      </p:cBhvr>
                                    </p:animEffect>
                                    <p:anim calcmode="lin" valueType="num">
                                      <p:cBhvr>
                                        <p:cTn id="37" dur="1000"/>
                                        <p:tgtEl>
                                          <p:spTgt spid="3">
                                            <p:txEl>
                                              <p:pRg st="0" end="0"/>
                                            </p:txEl>
                                          </p:spTgt>
                                        </p:tgtEl>
                                        <p:attrNameLst>
                                          <p:attrName>ppt_x</p:attrName>
                                        </p:attrNameLst>
                                      </p:cBhvr>
                                      <p:tavLst>
                                        <p:tav tm="0">
                                          <p:val>
                                            <p:strVal val="ppt_x"/>
                                          </p:val>
                                        </p:tav>
                                        <p:tav tm="100000">
                                          <p:val>
                                            <p:strVal val="ppt_x"/>
                                          </p:val>
                                        </p:tav>
                                      </p:tavLst>
                                    </p:anim>
                                    <p:anim calcmode="lin" valueType="num">
                                      <p:cBhvr>
                                        <p:cTn id="38" dur="1000"/>
                                        <p:tgtEl>
                                          <p:spTgt spid="3">
                                            <p:txEl>
                                              <p:pRg st="0" end="0"/>
                                            </p:txEl>
                                          </p:spTgt>
                                        </p:tgtEl>
                                        <p:attrNameLst>
                                          <p:attrName>ppt_y</p:attrName>
                                        </p:attrNameLst>
                                      </p:cBhvr>
                                      <p:tavLst>
                                        <p:tav tm="0">
                                          <p:val>
                                            <p:strVal val="ppt_y"/>
                                          </p:val>
                                        </p:tav>
                                        <p:tav tm="100000">
                                          <p:val>
                                            <p:strVal val="ppt_y+.1"/>
                                          </p:val>
                                        </p:tav>
                                      </p:tavLst>
                                    </p:anim>
                                    <p:set>
                                      <p:cBhvr>
                                        <p:cTn id="39" dur="1" fill="hold">
                                          <p:stCondLst>
                                            <p:cond delay="999"/>
                                          </p:stCondLst>
                                        </p:cTn>
                                        <p:tgtEl>
                                          <p:spTgt spid="3">
                                            <p:txEl>
                                              <p:pRg st="0" end="0"/>
                                            </p:txEl>
                                          </p:spTgt>
                                        </p:tgtEl>
                                        <p:attrNameLst>
                                          <p:attrName>style.visibility</p:attrName>
                                        </p:attrNameLst>
                                      </p:cBhvr>
                                      <p:to>
                                        <p:strVal val="hidden"/>
                                      </p:to>
                                    </p:set>
                                  </p:childTnLst>
                                </p:cTn>
                              </p:par>
                              <p:par>
                                <p:cTn id="40" presetID="42" presetClass="exit" presetSubtype="0" fill="hold" nodeType="withEffect">
                                  <p:stCondLst>
                                    <p:cond delay="0"/>
                                  </p:stCondLst>
                                  <p:childTnLst>
                                    <p:animEffect transition="out" filter="fade">
                                      <p:cBhvr>
                                        <p:cTn id="41" dur="1000"/>
                                        <p:tgtEl>
                                          <p:spTgt spid="9"/>
                                        </p:tgtEl>
                                      </p:cBhvr>
                                    </p:animEffect>
                                    <p:anim calcmode="lin" valueType="num">
                                      <p:cBhvr>
                                        <p:cTn id="42" dur="1000"/>
                                        <p:tgtEl>
                                          <p:spTgt spid="9"/>
                                        </p:tgtEl>
                                        <p:attrNameLst>
                                          <p:attrName>ppt_x</p:attrName>
                                        </p:attrNameLst>
                                      </p:cBhvr>
                                      <p:tavLst>
                                        <p:tav tm="0">
                                          <p:val>
                                            <p:strVal val="ppt_x"/>
                                          </p:val>
                                        </p:tav>
                                        <p:tav tm="100000">
                                          <p:val>
                                            <p:strVal val="ppt_x"/>
                                          </p:val>
                                        </p:tav>
                                      </p:tavLst>
                                    </p:anim>
                                    <p:anim calcmode="lin" valueType="num">
                                      <p:cBhvr>
                                        <p:cTn id="43" dur="1000"/>
                                        <p:tgtEl>
                                          <p:spTgt spid="9"/>
                                        </p:tgtEl>
                                        <p:attrNameLst>
                                          <p:attrName>ppt_y</p:attrName>
                                        </p:attrNameLst>
                                      </p:cBhvr>
                                      <p:tavLst>
                                        <p:tav tm="0">
                                          <p:val>
                                            <p:strVal val="ppt_y"/>
                                          </p:val>
                                        </p:tav>
                                        <p:tav tm="100000">
                                          <p:val>
                                            <p:strVal val="ppt_y+.1"/>
                                          </p:val>
                                        </p:tav>
                                      </p:tavLst>
                                    </p:anim>
                                    <p:set>
                                      <p:cBhvr>
                                        <p:cTn id="44" dur="1" fill="hold">
                                          <p:stCondLst>
                                            <p:cond delay="999"/>
                                          </p:stCondLst>
                                        </p:cTn>
                                        <p:tgtEl>
                                          <p:spTgt spid="9"/>
                                        </p:tgtEl>
                                        <p:attrNameLst>
                                          <p:attrName>style.visibility</p:attrName>
                                        </p:attrNameLst>
                                      </p:cBhvr>
                                      <p:to>
                                        <p:strVal val="hidden"/>
                                      </p:to>
                                    </p:set>
                                  </p:childTnLst>
                                </p:cTn>
                              </p:par>
                              <p:par>
                                <p:cTn id="45" presetID="47" presetClass="entr" presetSubtype="0" fill="hold"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1000"/>
                                        <p:tgtEl>
                                          <p:spTgt spid="13"/>
                                        </p:tgtEl>
                                      </p:cBhvr>
                                    </p:animEffect>
                                    <p:anim calcmode="lin" valueType="num">
                                      <p:cBhvr>
                                        <p:cTn id="53" dur="1000" fill="hold"/>
                                        <p:tgtEl>
                                          <p:spTgt spid="13"/>
                                        </p:tgtEl>
                                        <p:attrNameLst>
                                          <p:attrName>ppt_x</p:attrName>
                                        </p:attrNameLst>
                                      </p:cBhvr>
                                      <p:tavLst>
                                        <p:tav tm="0">
                                          <p:val>
                                            <p:strVal val="#ppt_x"/>
                                          </p:val>
                                        </p:tav>
                                        <p:tav tm="100000">
                                          <p:val>
                                            <p:strVal val="#ppt_x"/>
                                          </p:val>
                                        </p:tav>
                                      </p:tavLst>
                                    </p:anim>
                                    <p:anim calcmode="lin" valueType="num">
                                      <p:cBhvr>
                                        <p:cTn id="5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xit" presetSubtype="0" fill="hold" nodeType="clickEffect">
                                  <p:stCondLst>
                                    <p:cond delay="0"/>
                                  </p:stCondLst>
                                  <p:childTnLst>
                                    <p:animEffect transition="out" filter="fade">
                                      <p:cBhvr>
                                        <p:cTn id="58" dur="1000"/>
                                        <p:tgtEl>
                                          <p:spTgt spid="11"/>
                                        </p:tgtEl>
                                      </p:cBhvr>
                                    </p:animEffect>
                                    <p:anim calcmode="lin" valueType="num">
                                      <p:cBhvr>
                                        <p:cTn id="59" dur="1000"/>
                                        <p:tgtEl>
                                          <p:spTgt spid="11"/>
                                        </p:tgtEl>
                                        <p:attrNameLst>
                                          <p:attrName>ppt_x</p:attrName>
                                        </p:attrNameLst>
                                      </p:cBhvr>
                                      <p:tavLst>
                                        <p:tav tm="0">
                                          <p:val>
                                            <p:strVal val="ppt_x"/>
                                          </p:val>
                                        </p:tav>
                                        <p:tav tm="100000">
                                          <p:val>
                                            <p:strVal val="ppt_x"/>
                                          </p:val>
                                        </p:tav>
                                      </p:tavLst>
                                    </p:anim>
                                    <p:anim calcmode="lin" valueType="num">
                                      <p:cBhvr>
                                        <p:cTn id="60" dur="1000"/>
                                        <p:tgtEl>
                                          <p:spTgt spid="11"/>
                                        </p:tgtEl>
                                        <p:attrNameLst>
                                          <p:attrName>ppt_y</p:attrName>
                                        </p:attrNameLst>
                                      </p:cBhvr>
                                      <p:tavLst>
                                        <p:tav tm="0">
                                          <p:val>
                                            <p:strVal val="ppt_y"/>
                                          </p:val>
                                        </p:tav>
                                        <p:tav tm="100000">
                                          <p:val>
                                            <p:strVal val="ppt_y+.1"/>
                                          </p:val>
                                        </p:tav>
                                      </p:tavLst>
                                    </p:anim>
                                    <p:set>
                                      <p:cBhvr>
                                        <p:cTn id="61" dur="1" fill="hold">
                                          <p:stCondLst>
                                            <p:cond delay="999"/>
                                          </p:stCondLst>
                                        </p:cTn>
                                        <p:tgtEl>
                                          <p:spTgt spid="11"/>
                                        </p:tgtEl>
                                        <p:attrNameLst>
                                          <p:attrName>style.visibility</p:attrName>
                                        </p:attrNameLst>
                                      </p:cBhvr>
                                      <p:to>
                                        <p:strVal val="hidden"/>
                                      </p:to>
                                    </p:set>
                                  </p:childTnLst>
                                </p:cTn>
                              </p:par>
                              <p:par>
                                <p:cTn id="62" presetID="42" presetClass="exit" presetSubtype="0" fill="hold" grpId="1" nodeType="withEffect">
                                  <p:stCondLst>
                                    <p:cond delay="0"/>
                                  </p:stCondLst>
                                  <p:childTnLst>
                                    <p:animEffect transition="out" filter="fade">
                                      <p:cBhvr>
                                        <p:cTn id="63" dur="1000"/>
                                        <p:tgtEl>
                                          <p:spTgt spid="13"/>
                                        </p:tgtEl>
                                      </p:cBhvr>
                                    </p:animEffect>
                                    <p:anim calcmode="lin" valueType="num">
                                      <p:cBhvr>
                                        <p:cTn id="64" dur="1000"/>
                                        <p:tgtEl>
                                          <p:spTgt spid="13"/>
                                        </p:tgtEl>
                                        <p:attrNameLst>
                                          <p:attrName>ppt_x</p:attrName>
                                        </p:attrNameLst>
                                      </p:cBhvr>
                                      <p:tavLst>
                                        <p:tav tm="0">
                                          <p:val>
                                            <p:strVal val="ppt_x"/>
                                          </p:val>
                                        </p:tav>
                                        <p:tav tm="100000">
                                          <p:val>
                                            <p:strVal val="ppt_x"/>
                                          </p:val>
                                        </p:tav>
                                      </p:tavLst>
                                    </p:anim>
                                    <p:anim calcmode="lin" valueType="num">
                                      <p:cBhvr>
                                        <p:cTn id="65" dur="1000"/>
                                        <p:tgtEl>
                                          <p:spTgt spid="13"/>
                                        </p:tgtEl>
                                        <p:attrNameLst>
                                          <p:attrName>ppt_y</p:attrName>
                                        </p:attrNameLst>
                                      </p:cBhvr>
                                      <p:tavLst>
                                        <p:tav tm="0">
                                          <p:val>
                                            <p:strVal val="ppt_y"/>
                                          </p:val>
                                        </p:tav>
                                        <p:tav tm="100000">
                                          <p:val>
                                            <p:strVal val="ppt_y+.1"/>
                                          </p:val>
                                        </p:tav>
                                      </p:tavLst>
                                    </p:anim>
                                    <p:set>
                                      <p:cBhvr>
                                        <p:cTn id="66" dur="1" fill="hold">
                                          <p:stCondLst>
                                            <p:cond delay="999"/>
                                          </p:stCondLst>
                                        </p:cTn>
                                        <p:tgtEl>
                                          <p:spTgt spid="13"/>
                                        </p:tgtEl>
                                        <p:attrNameLst>
                                          <p:attrName>style.visibility</p:attrName>
                                        </p:attrNameLst>
                                      </p:cBhvr>
                                      <p:to>
                                        <p:strVal val="hidden"/>
                                      </p:to>
                                    </p:set>
                                  </p:childTnLst>
                                </p:cTn>
                              </p:par>
                              <p:par>
                                <p:cTn id="67" presetID="10" presetClass="entr" presetSubtype="0" fill="hold" nodeType="withEffect">
                                  <p:stCondLst>
                                    <p:cond delay="0"/>
                                  </p:stCondLst>
                                  <p:childTnLst>
                                    <p:set>
                                      <p:cBhvr>
                                        <p:cTn id="68" dur="1" fill="hold">
                                          <p:stCondLst>
                                            <p:cond delay="0"/>
                                          </p:stCondLst>
                                        </p:cTn>
                                        <p:tgtEl>
                                          <p:spTgt spid="18"/>
                                        </p:tgtEl>
                                        <p:attrNameLst>
                                          <p:attrName>style.visibility</p:attrName>
                                        </p:attrNameLst>
                                      </p:cBhvr>
                                      <p:to>
                                        <p:strVal val="visible"/>
                                      </p:to>
                                    </p:set>
                                    <p:animEffect transition="in" filter="fade">
                                      <p:cBhvr>
                                        <p:cTn id="69" dur="500"/>
                                        <p:tgtEl>
                                          <p:spTgt spid="18"/>
                                        </p:tgtEl>
                                      </p:cBhvr>
                                    </p:animEffect>
                                  </p:childTnLst>
                                </p:cTn>
                              </p:par>
                              <p:par>
                                <p:cTn id="70" presetID="10" presetClass="entr" presetSubtype="0" fill="hold" nodeType="with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fade">
                                      <p:cBhvr>
                                        <p:cTn id="72" dur="500"/>
                                        <p:tgtEl>
                                          <p:spTgt spid="21"/>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2"/>
                                        </p:tgtEl>
                                        <p:attrNameLst>
                                          <p:attrName>style.visibility</p:attrName>
                                        </p:attrNameLst>
                                      </p:cBhvr>
                                      <p:to>
                                        <p:strVal val="visible"/>
                                      </p:to>
                                    </p:set>
                                    <p:animEffect transition="in" filter="fade">
                                      <p:cBhvr>
                                        <p:cTn id="7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12" grpId="0"/>
      <p:bldP spid="12" grpId="1"/>
      <p:bldP spid="13" grpId="0"/>
      <p:bldP spid="13" grpId="1"/>
      <p:bldP spid="22"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
  <TotalTime>2129</TotalTime>
  <Words>1309</Words>
  <Application>Microsoft Office PowerPoint</Application>
  <PresentationFormat>Widescreen</PresentationFormat>
  <Paragraphs>103</Paragraphs>
  <Slides>33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Calibri Light</vt:lpstr>
      <vt:lpstr>Google Sans</vt:lpstr>
      <vt:lpstr>Times New Roman</vt:lpstr>
      <vt:lpstr>Office Theme</vt:lpstr>
      <vt:lpstr>PowerPoint Presentation</vt:lpstr>
      <vt:lpstr>PowerPoint Presentation</vt:lpstr>
      <vt:lpstr>PowerPoint Presentation</vt:lpstr>
      <vt:lpstr>User privileges</vt:lpstr>
      <vt:lpstr>PowerPoint Presentation</vt:lpstr>
      <vt:lpstr>PowerPoint Presentation</vt:lpstr>
      <vt:lpstr>Our Services</vt:lpstr>
      <vt:lpstr>About and Contact us</vt:lpstr>
      <vt:lpstr>Navigation bar</vt:lpstr>
      <vt:lpstr>PowerPoint Presentation</vt:lpstr>
      <vt:lpstr>Change Password and photo in Profile</vt:lpstr>
      <vt:lpstr>Hangout Page</vt:lpstr>
      <vt:lpstr>Budget and Filters in Hangout</vt:lpstr>
      <vt:lpstr>Information page</vt:lpstr>
      <vt:lpstr>Information page</vt:lpstr>
      <vt:lpstr>Information page</vt:lpstr>
      <vt:lpstr>Add to my plan</vt:lpstr>
      <vt:lpstr>New plan</vt:lpstr>
      <vt:lpstr>My Plans page</vt:lpstr>
      <vt:lpstr>My Plans details</vt:lpstr>
      <vt:lpstr>Request</vt:lpstr>
      <vt:lpstr>Request Form</vt:lpstr>
      <vt:lpstr>Request Details</vt:lpstr>
      <vt:lpstr>Dashboard</vt:lpstr>
      <vt:lpstr>User control Page</vt:lpstr>
      <vt:lpstr>Places control Page</vt:lpstr>
      <vt:lpstr>Requests control Page</vt:lpstr>
      <vt:lpstr>Requests control Page</vt:lpstr>
      <vt:lpstr>Insert control Page</vt:lpstr>
      <vt:lpstr>Responsive</vt:lpstr>
      <vt:lpstr>Database</vt:lpstr>
      <vt:lpstr>The tools that were used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ايمان عبدالله جيلانى عبدالله</dc:creator>
  <cp:lastModifiedBy>ايمان عبدالله جيلانى عبدالله</cp:lastModifiedBy>
  <cp:revision>17</cp:revision>
  <dcterms:created xsi:type="dcterms:W3CDTF">2023-05-16T20:18:37Z</dcterms:created>
  <dcterms:modified xsi:type="dcterms:W3CDTF">2023-07-08T21:44:13Z</dcterms:modified>
</cp:coreProperties>
</file>

<file path=docProps/thumbnail.jpeg>
</file>